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handoutMasterIdLst>
    <p:handoutMasterId r:id="rId55"/>
  </p:handoutMasterIdLst>
  <p:sldIdLst>
    <p:sldId id="262" r:id="rId4"/>
    <p:sldId id="330" r:id="rId5"/>
    <p:sldId id="351" r:id="rId6"/>
    <p:sldId id="377" r:id="rId7"/>
    <p:sldId id="516" r:id="rId8"/>
    <p:sldId id="520" r:id="rId9"/>
    <p:sldId id="442" r:id="rId10"/>
    <p:sldId id="380" r:id="rId11"/>
    <p:sldId id="302" r:id="rId12"/>
    <p:sldId id="375" r:id="rId13"/>
    <p:sldId id="376" r:id="rId14"/>
    <p:sldId id="381" r:id="rId15"/>
    <p:sldId id="384" r:id="rId16"/>
    <p:sldId id="386" r:id="rId17"/>
    <p:sldId id="389" r:id="rId18"/>
    <p:sldId id="390" r:id="rId19"/>
    <p:sldId id="391" r:id="rId20"/>
    <p:sldId id="522" r:id="rId21"/>
    <p:sldId id="418" r:id="rId22"/>
    <p:sldId id="425" r:id="rId23"/>
    <p:sldId id="451" r:id="rId24"/>
    <p:sldId id="396" r:id="rId25"/>
    <p:sldId id="517" r:id="rId26"/>
    <p:sldId id="462" r:id="rId27"/>
    <p:sldId id="463" r:id="rId28"/>
    <p:sldId id="532" r:id="rId29"/>
    <p:sldId id="275" r:id="rId30"/>
    <p:sldId id="455" r:id="rId31"/>
    <p:sldId id="444" r:id="rId32"/>
    <p:sldId id="480" r:id="rId33"/>
    <p:sldId id="490" r:id="rId34"/>
    <p:sldId id="531" r:id="rId35"/>
    <p:sldId id="407" r:id="rId36"/>
    <p:sldId id="518" r:id="rId37"/>
    <p:sldId id="519" r:id="rId38"/>
    <p:sldId id="521" r:id="rId39"/>
    <p:sldId id="356" r:id="rId40"/>
    <p:sldId id="528" r:id="rId41"/>
    <p:sldId id="507" r:id="rId42"/>
    <p:sldId id="363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361" r:id="rId51"/>
    <p:sldId id="411" r:id="rId52"/>
    <p:sldId id="412" r:id="rId53"/>
  </p:sldIdLst>
  <p:sldSz cx="9144000" cy="6858000" type="screen4x3"/>
  <p:notesSz cx="6888163" cy="10018713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7000"/>
    <a:srgbClr val="CC9900"/>
    <a:srgbClr val="FF0000"/>
    <a:srgbClr val="FF3300"/>
    <a:srgbClr val="008000"/>
    <a:srgbClr val="C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75834" autoAdjust="0"/>
  </p:normalViewPr>
  <p:slideViewPr>
    <p:cSldViewPr>
      <p:cViewPr>
        <p:scale>
          <a:sx n="62" d="100"/>
          <a:sy n="62" d="100"/>
        </p:scale>
        <p:origin x="205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hr-HR" dirty="0"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698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hr-HR" dirty="0">
              <a:latin typeface="Times New Roman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6038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hr-HR"/>
              <a:t>Tunelogradnja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698" y="9516038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1C24C19-106E-4483-A246-217B761D331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6447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906463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8889"/>
            <a:ext cx="5510530" cy="45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dirty="0"/>
              <a:t>Click to edit Master text styles</a:t>
            </a:r>
          </a:p>
          <a:p>
            <a:pPr lvl="1"/>
            <a:r>
              <a:rPr lang="hr-HR" noProof="0" dirty="0"/>
              <a:t>Second level</a:t>
            </a:r>
          </a:p>
          <a:p>
            <a:pPr lvl="2"/>
            <a:r>
              <a:rPr lang="hr-HR" noProof="0" dirty="0"/>
              <a:t>Third level</a:t>
            </a:r>
          </a:p>
          <a:p>
            <a:pPr lvl="3"/>
            <a:r>
              <a:rPr lang="hr-HR" noProof="0" dirty="0"/>
              <a:t>Fourth level</a:t>
            </a:r>
          </a:p>
          <a:p>
            <a:pPr lvl="4"/>
            <a:r>
              <a:rPr lang="hr-HR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6038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hr-HR" dirty="0"/>
              <a:t>Čvrstoća i deformabilnost stijenske mase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6038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7039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5874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20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394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8581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691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35000"/>
              </a:lnSpc>
              <a:spcBef>
                <a:spcPts val="951"/>
              </a:spcBef>
              <a:spcAft>
                <a:spcPts val="0"/>
              </a:spcAft>
              <a:buFont typeface="+mj-lt"/>
              <a:buNone/>
            </a:pP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038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22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574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23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4129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27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2667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32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1491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33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017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3945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923925"/>
            <a:ext cx="5102225" cy="382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35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99225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7989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0798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7146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7462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0556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3478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2032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8315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682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1497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50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380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6537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336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5364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601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56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906463"/>
            <a:ext cx="5005387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Čvrstoća i deformabilnost stijenske mase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C8AA1-5F5E-476E-837B-4A2B5CF2F72D}" type="slidenum">
              <a:rPr lang="hr-HR" smtClean="0"/>
              <a:pPr>
                <a:defRPr/>
              </a:pPr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21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30AA5-5229-45D5-99A9-9C8B4269B6E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14AC7-678B-4B19-A673-B7BEFA7F98E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85DBF-F441-44E2-B578-F0EE0F35683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A038B0A-698C-495E-BD57-9373B9B06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5065"/>
            <a:ext cx="936103" cy="9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srednja.hr/Photos/Fakulteti/Logo/gra%C4%91evinski_logo.jpg">
            <a:extLst>
              <a:ext uri="{FF2B5EF4-FFF2-40B4-BE49-F238E27FC236}">
                <a16:creationId xmlns:a16="http://schemas.microsoft.com/office/drawing/2014/main" id="{7C2818A1-CA4D-4CD4-8920-A69B072727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95065"/>
            <a:ext cx="864096" cy="9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EC4AC-A65D-493A-8D13-8DCEA71FCA80}"/>
              </a:ext>
            </a:extLst>
          </p:cNvPr>
          <p:cNvCxnSpPr/>
          <p:nvPr userDrawn="1"/>
        </p:nvCxnSpPr>
        <p:spPr>
          <a:xfrm>
            <a:off x="0" y="1196752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D6FD406-D99B-44A9-9013-59EE2AE2FF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1920" y="99172"/>
            <a:ext cx="1249444" cy="9038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15ED13-F368-4535-8B0F-803C31351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637"/>
          <a:stretch/>
        </p:blipFill>
        <p:spPr>
          <a:xfrm>
            <a:off x="251520" y="118486"/>
            <a:ext cx="864097" cy="10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73FA25-3941-4951-B1A5-3041379552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5065"/>
            <a:ext cx="936103" cy="9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srednja.hr/Photos/Fakulteti/Logo/gra%C4%91evinski_logo.jpg">
            <a:extLst>
              <a:ext uri="{FF2B5EF4-FFF2-40B4-BE49-F238E27FC236}">
                <a16:creationId xmlns:a16="http://schemas.microsoft.com/office/drawing/2014/main" id="{B7B91B20-BCF7-4C23-8688-208F7AB2DA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95065"/>
            <a:ext cx="864096" cy="9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C18D4E-41B4-45AF-94B7-736952750F11}"/>
              </a:ext>
            </a:extLst>
          </p:cNvPr>
          <p:cNvCxnSpPr/>
          <p:nvPr userDrawn="1"/>
        </p:nvCxnSpPr>
        <p:spPr>
          <a:xfrm>
            <a:off x="0" y="1196752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93A6CCA-9CB9-44E1-B41B-FA6743F35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1920" y="99172"/>
            <a:ext cx="1249444" cy="9038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30A391-87A5-4309-AC1F-C38ECD863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637"/>
          <a:stretch/>
        </p:blipFill>
        <p:spPr>
          <a:xfrm>
            <a:off x="251520" y="118486"/>
            <a:ext cx="864097" cy="10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6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035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1008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88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56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378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847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53A4-8196-40DC-AB0D-9139F91ACD6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7387"/>
            <a:ext cx="776292" cy="80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srednja.hr/Photos/Fakulteti/Logo/gra%C4%91evinski_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074"/>
            <a:ext cx="708963" cy="8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1014428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010869" y="9255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SVEUČILIŠTE U ZAGREBU</a:t>
            </a:r>
          </a:p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GRAĐEVINSKI FAKULTET</a:t>
            </a:r>
          </a:p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ZAVOD ZA GEOTEHNIKU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1403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951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6388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4467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78B5-4D47-4F16-83C1-A9B9E2C8C7A6}" type="datetimeFigureOut">
              <a:rPr lang="hr-HR" smtClean="0"/>
              <a:t>24.3.2022.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974A-D51C-4DCF-B4BE-10476A7E6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9632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30AA5-5229-45D5-99A9-9C8B4269B6E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53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53A4-8196-40DC-AB0D-9139F91ACD6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7387"/>
            <a:ext cx="776292" cy="80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srednja.hr/Photos/Fakulteti/Logo/gra%C4%91evinski_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074"/>
            <a:ext cx="708963" cy="8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1014428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010869" y="9255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SVEUČILIŠTE U ZAGREBU</a:t>
            </a:r>
          </a:p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GRAĐEVINSKI FAKULTET</a:t>
            </a:r>
          </a:p>
          <a:p>
            <a:pPr algn="r"/>
            <a:r>
              <a:rPr lang="hr-HR" sz="1600" b="1" dirty="0">
                <a:solidFill>
                  <a:srgbClr val="008000"/>
                </a:solidFill>
                <a:latin typeface="Adobe Garamond Pro" pitchFamily="18" charset="-18"/>
              </a:rPr>
              <a:t>ZAVOD ZA GEOTEHNIKU</a:t>
            </a:r>
          </a:p>
        </p:txBody>
      </p:sp>
    </p:spTree>
    <p:extLst>
      <p:ext uri="{BB962C8B-B14F-4D97-AF65-F5344CB8AC3E}">
        <p14:creationId xmlns:p14="http://schemas.microsoft.com/office/powerpoint/2010/main" val="3622706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DA21F-F856-49D4-8295-00FB6411527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61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4C23-EA07-4147-8A6E-D66A6A9C69DB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19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90A0-246F-457E-871A-351C94411E2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3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DA21F-F856-49D4-8295-00FB6411527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71D0-1FD1-4679-B431-67FA020D9BC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27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B842C5-58CF-4FBE-A677-609976EA58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5065"/>
            <a:ext cx="936103" cy="9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srednja.hr/Photos/Fakulteti/Logo/gra%C4%91evinski_logo.jpg">
            <a:extLst>
              <a:ext uri="{FF2B5EF4-FFF2-40B4-BE49-F238E27FC236}">
                <a16:creationId xmlns:a16="http://schemas.microsoft.com/office/drawing/2014/main" id="{150859F2-4217-43F2-8AFD-86678CD794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95065"/>
            <a:ext cx="864096" cy="9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8DFF24-CF76-4616-A1EB-173FA0117DF2}"/>
              </a:ext>
            </a:extLst>
          </p:cNvPr>
          <p:cNvCxnSpPr/>
          <p:nvPr userDrawn="1"/>
        </p:nvCxnSpPr>
        <p:spPr>
          <a:xfrm>
            <a:off x="0" y="1196752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3DC9170-A67E-466F-88D6-943D21E3E4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1920" y="99172"/>
            <a:ext cx="1249444" cy="90385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F2B914-446E-443C-B98B-3B8A23FF1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637"/>
          <a:stretch/>
        </p:blipFill>
        <p:spPr>
          <a:xfrm>
            <a:off x="251520" y="118486"/>
            <a:ext cx="864097" cy="10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6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5333F-C696-4D97-A764-B677B69A0B7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8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0A90-B710-4E9A-9351-F36E2C48354B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93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14AC7-678B-4B19-A673-B7BEFA7F98E5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56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85DBF-F441-44E2-B578-F0EE0F35683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0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4C23-EA07-4147-8A6E-D66A6A9C69D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90A0-246F-457E-871A-351C94411E2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71D0-1FD1-4679-B431-67FA020D9BC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5065"/>
            <a:ext cx="936103" cy="9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srednja.hr/Photos/Fakulteti/Logo/gra%C4%91evinski_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95065"/>
            <a:ext cx="864096" cy="9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1196752"/>
            <a:ext cx="91440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03AABC9-B279-4EC7-A87B-E6AB1723CB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1920" y="99172"/>
            <a:ext cx="1249444" cy="90385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3160701-0216-454B-B547-0E8311EBC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637"/>
          <a:stretch/>
        </p:blipFill>
        <p:spPr>
          <a:xfrm>
            <a:off x="251520" y="118486"/>
            <a:ext cx="864097" cy="10033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5333F-C696-4D97-A764-B677B69A0B7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0A90-B710-4E9A-9351-F36E2C48354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DAF50D9-EDE6-44B8-8583-C32935F8381B}" type="slidenum">
              <a:rPr lang="hr-HR" smtClean="0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DF3978B5-4D47-4F16-83C1-A9B9E2C8C7A6}" type="datetimeFigureOut">
              <a:rPr lang="hr-HR" smtClean="0"/>
              <a:pPr/>
              <a:t>24.3.2022.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275974A-D51C-4DCF-B4BE-10476A7E6C8A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029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DAF50D9-EDE6-44B8-8583-C32935F8381B}" type="slidenum">
              <a:rPr lang="hr-H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4256/JCE.2968.2020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46" y="1338841"/>
            <a:ext cx="9036496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800" b="1" dirty="0"/>
              <a:t>Stanje tla kao sastavni dio analize potresnog rizika</a:t>
            </a:r>
            <a:endParaRPr lang="hr-HR" sz="2800" b="1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A6317-5EED-461E-91EB-C533479EF7F4}"/>
              </a:ext>
            </a:extLst>
          </p:cNvPr>
          <p:cNvSpPr/>
          <p:nvPr/>
        </p:nvSpPr>
        <p:spPr>
          <a:xfrm>
            <a:off x="211957" y="3433259"/>
            <a:ext cx="7992888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600" dirty="0"/>
              <a:t>prof.dr.sc. Meho Saša Kovačević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izv.prof.dr.sc. Mario Bačić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izv.prof.dr.sc. Lovorka Librić</a:t>
            </a:r>
          </a:p>
          <a:p>
            <a:pPr>
              <a:lnSpc>
                <a:spcPct val="150000"/>
              </a:lnSpc>
            </a:pPr>
            <a:endParaRPr lang="hr-HR" sz="1600" dirty="0"/>
          </a:p>
          <a:p>
            <a:pPr>
              <a:lnSpc>
                <a:spcPct val="150000"/>
              </a:lnSpc>
            </a:pPr>
            <a:r>
              <a:rPr lang="hr-HR" sz="1600" dirty="0"/>
              <a:t>Zavod za geotehniku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Građevinski fakultet 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Sveučilište u Zagrebu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0DD88A-E706-4FCC-BA8C-D4429D01D167}"/>
              </a:ext>
            </a:extLst>
          </p:cNvPr>
          <p:cNvSpPr/>
          <p:nvPr/>
        </p:nvSpPr>
        <p:spPr>
          <a:xfrm>
            <a:off x="211957" y="6280034"/>
            <a:ext cx="799288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600" b="1" dirty="0"/>
              <a:t>Zagreb, 24. ožujak 2022.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AF082-A484-480A-96EC-E605E0817EA3}"/>
              </a:ext>
            </a:extLst>
          </p:cNvPr>
          <p:cNvCxnSpPr/>
          <p:nvPr/>
        </p:nvCxnSpPr>
        <p:spPr>
          <a:xfrm>
            <a:off x="251520" y="3212976"/>
            <a:ext cx="8712968" cy="0"/>
          </a:xfrm>
          <a:prstGeom prst="line">
            <a:avLst/>
          </a:prstGeom>
          <a:ln w="28575">
            <a:solidFill>
              <a:srgbClr val="007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11" descr="G:\Clanak -Potres-Zagreb\tilted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3752"/>
            <a:ext cx="4358998" cy="2888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30" y="2063320"/>
            <a:ext cx="9036496" cy="1039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007000"/>
                </a:solidFill>
              </a:rPr>
              <a:t>Prva stručna konferencija 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007000"/>
                </a:solidFill>
              </a:rPr>
              <a:t>Potresni rizik Grada Zagreba</a:t>
            </a:r>
            <a:endParaRPr lang="hr-HR" sz="2400" b="1" dirty="0">
              <a:solidFill>
                <a:srgbClr val="007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3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Diagram, schematic&#10;&#10;Description automatically generated">
            <a:extLst>
              <a:ext uri="{FF2B5EF4-FFF2-40B4-BE49-F238E27FC236}">
                <a16:creationId xmlns:a16="http://schemas.microsoft.com/office/drawing/2014/main" id="{24CAB1E2-E9E7-4704-9FB5-4D9DADA4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48" y="2071388"/>
            <a:ext cx="672208" cy="388299"/>
          </a:xfrm>
          <a:prstGeom prst="rect">
            <a:avLst/>
          </a:prstGeom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4967A4-7C0F-481C-AFD7-1342E48B1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4" y="2640852"/>
            <a:ext cx="2265136" cy="1067606"/>
          </a:xfrm>
          <a:prstGeom prst="rect">
            <a:avLst/>
          </a:prstGeom>
        </p:spPr>
      </p:pic>
      <p:sp>
        <p:nvSpPr>
          <p:cNvPr id="52" name="Freeform: Shape 4">
            <a:extLst>
              <a:ext uri="{FF2B5EF4-FFF2-40B4-BE49-F238E27FC236}">
                <a16:creationId xmlns:a16="http://schemas.microsoft.com/office/drawing/2014/main" id="{F254CF45-5012-400F-AC9A-2F1AD43425B1}"/>
              </a:ext>
            </a:extLst>
          </p:cNvPr>
          <p:cNvSpPr/>
          <p:nvPr/>
        </p:nvSpPr>
        <p:spPr>
          <a:xfrm>
            <a:off x="351655" y="5299435"/>
            <a:ext cx="7181850" cy="904875"/>
          </a:xfrm>
          <a:custGeom>
            <a:avLst/>
            <a:gdLst>
              <a:gd name="connsiteX0" fmla="*/ 9525 w 7181850"/>
              <a:gd name="connsiteY0" fmla="*/ 485775 h 904875"/>
              <a:gd name="connsiteX1" fmla="*/ 342900 w 7181850"/>
              <a:gd name="connsiteY1" fmla="*/ 381000 h 904875"/>
              <a:gd name="connsiteX2" fmla="*/ 619125 w 7181850"/>
              <a:gd name="connsiteY2" fmla="*/ 390525 h 904875"/>
              <a:gd name="connsiteX3" fmla="*/ 771525 w 7181850"/>
              <a:gd name="connsiteY3" fmla="*/ 276225 h 904875"/>
              <a:gd name="connsiteX4" fmla="*/ 1190625 w 7181850"/>
              <a:gd name="connsiteY4" fmla="*/ 238125 h 904875"/>
              <a:gd name="connsiteX5" fmla="*/ 2486025 w 7181850"/>
              <a:gd name="connsiteY5" fmla="*/ 142875 h 904875"/>
              <a:gd name="connsiteX6" fmla="*/ 3562350 w 7181850"/>
              <a:gd name="connsiteY6" fmla="*/ 0 h 904875"/>
              <a:gd name="connsiteX7" fmla="*/ 4371975 w 7181850"/>
              <a:gd name="connsiteY7" fmla="*/ 66675 h 904875"/>
              <a:gd name="connsiteX8" fmla="*/ 5553075 w 7181850"/>
              <a:gd name="connsiteY8" fmla="*/ 228600 h 904875"/>
              <a:gd name="connsiteX9" fmla="*/ 6648450 w 7181850"/>
              <a:gd name="connsiteY9" fmla="*/ 381000 h 904875"/>
              <a:gd name="connsiteX10" fmla="*/ 7181850 w 7181850"/>
              <a:gd name="connsiteY10" fmla="*/ 485775 h 904875"/>
              <a:gd name="connsiteX11" fmla="*/ 7172325 w 7181850"/>
              <a:gd name="connsiteY11" fmla="*/ 904875 h 904875"/>
              <a:gd name="connsiteX12" fmla="*/ 0 w 7181850"/>
              <a:gd name="connsiteY12" fmla="*/ 904875 h 904875"/>
              <a:gd name="connsiteX13" fmla="*/ 9525 w 7181850"/>
              <a:gd name="connsiteY13" fmla="*/ 4857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81850" h="904875">
                <a:moveTo>
                  <a:pt x="9525" y="485775"/>
                </a:moveTo>
                <a:lnTo>
                  <a:pt x="342900" y="381000"/>
                </a:lnTo>
                <a:lnTo>
                  <a:pt x="619125" y="390525"/>
                </a:lnTo>
                <a:lnTo>
                  <a:pt x="771525" y="276225"/>
                </a:lnTo>
                <a:lnTo>
                  <a:pt x="1190625" y="238125"/>
                </a:lnTo>
                <a:lnTo>
                  <a:pt x="2486025" y="142875"/>
                </a:lnTo>
                <a:lnTo>
                  <a:pt x="3562350" y="0"/>
                </a:lnTo>
                <a:lnTo>
                  <a:pt x="4371975" y="66675"/>
                </a:lnTo>
                <a:lnTo>
                  <a:pt x="5553075" y="228600"/>
                </a:lnTo>
                <a:lnTo>
                  <a:pt x="6648450" y="381000"/>
                </a:lnTo>
                <a:lnTo>
                  <a:pt x="7181850" y="485775"/>
                </a:lnTo>
                <a:lnTo>
                  <a:pt x="7172325" y="904875"/>
                </a:lnTo>
                <a:lnTo>
                  <a:pt x="0" y="904875"/>
                </a:lnTo>
                <a:lnTo>
                  <a:pt x="9525" y="485775"/>
                </a:lnTo>
                <a:close/>
              </a:path>
            </a:pathLst>
          </a:custGeom>
          <a:pattFill prst="diagBrick">
            <a:fgClr>
              <a:sysClr val="window" lastClr="FFFFFF">
                <a:lumMod val="50000"/>
              </a:sysClr>
            </a:fgClr>
            <a:bgClr>
              <a:sysClr val="window" lastClr="FFFFFF"/>
            </a:bgClr>
          </a:patt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">
            <a:extLst>
              <a:ext uri="{FF2B5EF4-FFF2-40B4-BE49-F238E27FC236}">
                <a16:creationId xmlns:a16="http://schemas.microsoft.com/office/drawing/2014/main" id="{9FDC8CD2-D6E4-4AD0-9BE0-69D3C35DC71D}"/>
              </a:ext>
            </a:extLst>
          </p:cNvPr>
          <p:cNvSpPr/>
          <p:nvPr/>
        </p:nvSpPr>
        <p:spPr>
          <a:xfrm>
            <a:off x="4018689" y="4964340"/>
            <a:ext cx="3535680" cy="809897"/>
          </a:xfrm>
          <a:custGeom>
            <a:avLst/>
            <a:gdLst>
              <a:gd name="connsiteX0" fmla="*/ 0 w 3535680"/>
              <a:gd name="connsiteY0" fmla="*/ 313508 h 809897"/>
              <a:gd name="connsiteX1" fmla="*/ 3535680 w 3535680"/>
              <a:gd name="connsiteY1" fmla="*/ 809897 h 809897"/>
              <a:gd name="connsiteX2" fmla="*/ 3518263 w 3535680"/>
              <a:gd name="connsiteY2" fmla="*/ 26126 h 809897"/>
              <a:gd name="connsiteX3" fmla="*/ 3152503 w 3535680"/>
              <a:gd name="connsiteY3" fmla="*/ 0 h 809897"/>
              <a:gd name="connsiteX4" fmla="*/ 2342606 w 3535680"/>
              <a:gd name="connsiteY4" fmla="*/ 26126 h 809897"/>
              <a:gd name="connsiteX5" fmla="*/ 1445623 w 3535680"/>
              <a:gd name="connsiteY5" fmla="*/ 130628 h 809897"/>
              <a:gd name="connsiteX6" fmla="*/ 522514 w 3535680"/>
              <a:gd name="connsiteY6" fmla="*/ 278674 h 809897"/>
              <a:gd name="connsiteX7" fmla="*/ 0 w 3535680"/>
              <a:gd name="connsiteY7" fmla="*/ 313508 h 80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5680" h="809897">
                <a:moveTo>
                  <a:pt x="0" y="313508"/>
                </a:moveTo>
                <a:lnTo>
                  <a:pt x="3535680" y="809897"/>
                </a:lnTo>
                <a:lnTo>
                  <a:pt x="3518263" y="26126"/>
                </a:lnTo>
                <a:lnTo>
                  <a:pt x="3152503" y="0"/>
                </a:lnTo>
                <a:lnTo>
                  <a:pt x="2342606" y="26126"/>
                </a:lnTo>
                <a:lnTo>
                  <a:pt x="1445623" y="130628"/>
                </a:lnTo>
                <a:lnTo>
                  <a:pt x="522514" y="278674"/>
                </a:lnTo>
                <a:lnTo>
                  <a:pt x="0" y="313508"/>
                </a:lnTo>
                <a:close/>
              </a:path>
            </a:pathLst>
          </a:custGeom>
          <a:pattFill prst="pct30">
            <a:fgClr>
              <a:srgbClr val="ED7D31">
                <a:lumMod val="50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6">
            <a:extLst>
              <a:ext uri="{FF2B5EF4-FFF2-40B4-BE49-F238E27FC236}">
                <a16:creationId xmlns:a16="http://schemas.microsoft.com/office/drawing/2014/main" id="{93CE6000-EC08-4EA9-918B-2C9CA2D94C64}"/>
              </a:ext>
            </a:extLst>
          </p:cNvPr>
          <p:cNvSpPr/>
          <p:nvPr/>
        </p:nvSpPr>
        <p:spPr>
          <a:xfrm>
            <a:off x="372521" y="4276629"/>
            <a:ext cx="1045029" cy="1524000"/>
          </a:xfrm>
          <a:custGeom>
            <a:avLst/>
            <a:gdLst>
              <a:gd name="connsiteX0" fmla="*/ 0 w 1045029"/>
              <a:gd name="connsiteY0" fmla="*/ 1524000 h 1524000"/>
              <a:gd name="connsiteX1" fmla="*/ 0 w 1045029"/>
              <a:gd name="connsiteY1" fmla="*/ 95795 h 1524000"/>
              <a:gd name="connsiteX2" fmla="*/ 374469 w 1045029"/>
              <a:gd name="connsiteY2" fmla="*/ 26126 h 1524000"/>
              <a:gd name="connsiteX3" fmla="*/ 574766 w 1045029"/>
              <a:gd name="connsiteY3" fmla="*/ 0 h 1524000"/>
              <a:gd name="connsiteX4" fmla="*/ 870857 w 1045029"/>
              <a:gd name="connsiteY4" fmla="*/ 26126 h 1524000"/>
              <a:gd name="connsiteX5" fmla="*/ 1045029 w 1045029"/>
              <a:gd name="connsiteY5" fmla="*/ 26126 h 1524000"/>
              <a:gd name="connsiteX6" fmla="*/ 853440 w 1045029"/>
              <a:gd name="connsiteY6" fmla="*/ 1341120 h 1524000"/>
              <a:gd name="connsiteX7" fmla="*/ 635726 w 1045029"/>
              <a:gd name="connsiteY7" fmla="*/ 1463040 h 1524000"/>
              <a:gd name="connsiteX8" fmla="*/ 348343 w 1045029"/>
              <a:gd name="connsiteY8" fmla="*/ 1445623 h 1524000"/>
              <a:gd name="connsiteX9" fmla="*/ 0 w 1045029"/>
              <a:gd name="connsiteY9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5029" h="1524000">
                <a:moveTo>
                  <a:pt x="0" y="1524000"/>
                </a:moveTo>
                <a:lnTo>
                  <a:pt x="0" y="95795"/>
                </a:lnTo>
                <a:lnTo>
                  <a:pt x="374469" y="26126"/>
                </a:lnTo>
                <a:lnTo>
                  <a:pt x="574766" y="0"/>
                </a:lnTo>
                <a:lnTo>
                  <a:pt x="870857" y="26126"/>
                </a:lnTo>
                <a:lnTo>
                  <a:pt x="1045029" y="26126"/>
                </a:lnTo>
                <a:lnTo>
                  <a:pt x="853440" y="1341120"/>
                </a:lnTo>
                <a:lnTo>
                  <a:pt x="635726" y="1463040"/>
                </a:lnTo>
                <a:lnTo>
                  <a:pt x="348343" y="1445623"/>
                </a:lnTo>
                <a:lnTo>
                  <a:pt x="0" y="1524000"/>
                </a:lnTo>
                <a:close/>
              </a:path>
            </a:pathLst>
          </a:custGeom>
          <a:pattFill prst="zigZag">
            <a:fgClr>
              <a:srgbClr val="ED7D31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8">
            <a:extLst>
              <a:ext uri="{FF2B5EF4-FFF2-40B4-BE49-F238E27FC236}">
                <a16:creationId xmlns:a16="http://schemas.microsoft.com/office/drawing/2014/main" id="{A5163B5C-B18D-4AAD-8F7A-12C1B2B8779D}"/>
              </a:ext>
            </a:extLst>
          </p:cNvPr>
          <p:cNvSpPr/>
          <p:nvPr/>
        </p:nvSpPr>
        <p:spPr>
          <a:xfrm>
            <a:off x="1221605" y="4227825"/>
            <a:ext cx="6337300" cy="1377950"/>
          </a:xfrm>
          <a:custGeom>
            <a:avLst/>
            <a:gdLst>
              <a:gd name="connsiteX0" fmla="*/ 6299200 w 6337300"/>
              <a:gd name="connsiteY0" fmla="*/ 196850 h 1377950"/>
              <a:gd name="connsiteX1" fmla="*/ 4724400 w 6337300"/>
              <a:gd name="connsiteY1" fmla="*/ 107950 h 1377950"/>
              <a:gd name="connsiteX2" fmla="*/ 2254250 w 6337300"/>
              <a:gd name="connsiteY2" fmla="*/ 82550 h 1377950"/>
              <a:gd name="connsiteX3" fmla="*/ 1320800 w 6337300"/>
              <a:gd name="connsiteY3" fmla="*/ 63500 h 1377950"/>
              <a:gd name="connsiteX4" fmla="*/ 920750 w 6337300"/>
              <a:gd name="connsiteY4" fmla="*/ 12700 h 1377950"/>
              <a:gd name="connsiteX5" fmla="*/ 641350 w 6337300"/>
              <a:gd name="connsiteY5" fmla="*/ 50800 h 1377950"/>
              <a:gd name="connsiteX6" fmla="*/ 400050 w 6337300"/>
              <a:gd name="connsiteY6" fmla="*/ 38100 h 1377950"/>
              <a:gd name="connsiteX7" fmla="*/ 203200 w 6337300"/>
              <a:gd name="connsiteY7" fmla="*/ 0 h 1377950"/>
              <a:gd name="connsiteX8" fmla="*/ 0 w 6337300"/>
              <a:gd name="connsiteY8" fmla="*/ 1377950 h 1377950"/>
              <a:gd name="connsiteX9" fmla="*/ 1530350 w 6337300"/>
              <a:gd name="connsiteY9" fmla="*/ 1282700 h 1377950"/>
              <a:gd name="connsiteX10" fmla="*/ 2800350 w 6337300"/>
              <a:gd name="connsiteY10" fmla="*/ 1123950 h 1377950"/>
              <a:gd name="connsiteX11" fmla="*/ 3949700 w 6337300"/>
              <a:gd name="connsiteY11" fmla="*/ 952500 h 1377950"/>
              <a:gd name="connsiteX12" fmla="*/ 4673600 w 6337300"/>
              <a:gd name="connsiteY12" fmla="*/ 857250 h 1377950"/>
              <a:gd name="connsiteX13" fmla="*/ 5232400 w 6337300"/>
              <a:gd name="connsiteY13" fmla="*/ 787400 h 1377950"/>
              <a:gd name="connsiteX14" fmla="*/ 5727700 w 6337300"/>
              <a:gd name="connsiteY14" fmla="*/ 781050 h 1377950"/>
              <a:gd name="connsiteX15" fmla="*/ 6337300 w 6337300"/>
              <a:gd name="connsiteY15" fmla="*/ 806450 h 1377950"/>
              <a:gd name="connsiteX16" fmla="*/ 6299200 w 6337300"/>
              <a:gd name="connsiteY16" fmla="*/ 1968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37300" h="1377950">
                <a:moveTo>
                  <a:pt x="6299200" y="196850"/>
                </a:moveTo>
                <a:lnTo>
                  <a:pt x="4724400" y="107950"/>
                </a:lnTo>
                <a:lnTo>
                  <a:pt x="2254250" y="82550"/>
                </a:lnTo>
                <a:lnTo>
                  <a:pt x="1320800" y="63500"/>
                </a:lnTo>
                <a:lnTo>
                  <a:pt x="920750" y="12700"/>
                </a:lnTo>
                <a:lnTo>
                  <a:pt x="641350" y="50800"/>
                </a:lnTo>
                <a:lnTo>
                  <a:pt x="400050" y="38100"/>
                </a:lnTo>
                <a:lnTo>
                  <a:pt x="203200" y="0"/>
                </a:lnTo>
                <a:lnTo>
                  <a:pt x="0" y="1377950"/>
                </a:lnTo>
                <a:lnTo>
                  <a:pt x="1530350" y="1282700"/>
                </a:lnTo>
                <a:lnTo>
                  <a:pt x="2800350" y="1123950"/>
                </a:lnTo>
                <a:lnTo>
                  <a:pt x="3949700" y="952500"/>
                </a:lnTo>
                <a:lnTo>
                  <a:pt x="4673600" y="857250"/>
                </a:lnTo>
                <a:lnTo>
                  <a:pt x="5232400" y="787400"/>
                </a:lnTo>
                <a:lnTo>
                  <a:pt x="5727700" y="781050"/>
                </a:lnTo>
                <a:lnTo>
                  <a:pt x="6337300" y="806450"/>
                </a:lnTo>
                <a:cubicBezTo>
                  <a:pt x="6335183" y="605367"/>
                  <a:pt x="6333067" y="404283"/>
                  <a:pt x="6299200" y="196850"/>
                </a:cubicBezTo>
                <a:close/>
              </a:path>
            </a:pathLst>
          </a:custGeom>
          <a:pattFill prst="zigZag">
            <a:fgClr>
              <a:srgbClr val="ED7D31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9">
            <a:extLst>
              <a:ext uri="{FF2B5EF4-FFF2-40B4-BE49-F238E27FC236}">
                <a16:creationId xmlns:a16="http://schemas.microsoft.com/office/drawing/2014/main" id="{B03D3507-3989-4120-8BB9-B47F07DFF671}"/>
              </a:ext>
            </a:extLst>
          </p:cNvPr>
          <p:cNvSpPr/>
          <p:nvPr/>
        </p:nvSpPr>
        <p:spPr>
          <a:xfrm>
            <a:off x="358005" y="3789675"/>
            <a:ext cx="1149350" cy="558800"/>
          </a:xfrm>
          <a:custGeom>
            <a:avLst/>
            <a:gdLst>
              <a:gd name="connsiteX0" fmla="*/ 0 w 1149350"/>
              <a:gd name="connsiteY0" fmla="*/ 558800 h 558800"/>
              <a:gd name="connsiteX1" fmla="*/ 6350 w 1149350"/>
              <a:gd name="connsiteY1" fmla="*/ 57150 h 558800"/>
              <a:gd name="connsiteX2" fmla="*/ 266700 w 1149350"/>
              <a:gd name="connsiteY2" fmla="*/ 31750 h 558800"/>
              <a:gd name="connsiteX3" fmla="*/ 457200 w 1149350"/>
              <a:gd name="connsiteY3" fmla="*/ 38100 h 558800"/>
              <a:gd name="connsiteX4" fmla="*/ 596900 w 1149350"/>
              <a:gd name="connsiteY4" fmla="*/ 50800 h 558800"/>
              <a:gd name="connsiteX5" fmla="*/ 781050 w 1149350"/>
              <a:gd name="connsiteY5" fmla="*/ 38100 h 558800"/>
              <a:gd name="connsiteX6" fmla="*/ 996950 w 1149350"/>
              <a:gd name="connsiteY6" fmla="*/ 12700 h 558800"/>
              <a:gd name="connsiteX7" fmla="*/ 1149350 w 1149350"/>
              <a:gd name="connsiteY7" fmla="*/ 0 h 558800"/>
              <a:gd name="connsiteX8" fmla="*/ 1066800 w 1149350"/>
              <a:gd name="connsiteY8" fmla="*/ 431800 h 558800"/>
              <a:gd name="connsiteX9" fmla="*/ 1054100 w 1149350"/>
              <a:gd name="connsiteY9" fmla="*/ 514350 h 558800"/>
              <a:gd name="connsiteX10" fmla="*/ 584200 w 1149350"/>
              <a:gd name="connsiteY10" fmla="*/ 476250 h 558800"/>
              <a:gd name="connsiteX11" fmla="*/ 0 w 114935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9350" h="558800">
                <a:moveTo>
                  <a:pt x="0" y="558800"/>
                </a:moveTo>
                <a:cubicBezTo>
                  <a:pt x="2117" y="391583"/>
                  <a:pt x="4233" y="224367"/>
                  <a:pt x="6350" y="57150"/>
                </a:cubicBezTo>
                <a:lnTo>
                  <a:pt x="266700" y="31750"/>
                </a:lnTo>
                <a:lnTo>
                  <a:pt x="457200" y="38100"/>
                </a:lnTo>
                <a:lnTo>
                  <a:pt x="596900" y="50800"/>
                </a:lnTo>
                <a:lnTo>
                  <a:pt x="781050" y="38100"/>
                </a:lnTo>
                <a:lnTo>
                  <a:pt x="996950" y="12700"/>
                </a:lnTo>
                <a:lnTo>
                  <a:pt x="1149350" y="0"/>
                </a:lnTo>
                <a:lnTo>
                  <a:pt x="1066800" y="431800"/>
                </a:lnTo>
                <a:lnTo>
                  <a:pt x="1054100" y="514350"/>
                </a:lnTo>
                <a:lnTo>
                  <a:pt x="584200" y="476250"/>
                </a:lnTo>
                <a:lnTo>
                  <a:pt x="0" y="558800"/>
                </a:lnTo>
                <a:close/>
              </a:path>
            </a:pathLst>
          </a:custGeom>
          <a:pattFill prst="pct80">
            <a:fgClr>
              <a:srgbClr val="FFC00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10">
            <a:extLst>
              <a:ext uri="{FF2B5EF4-FFF2-40B4-BE49-F238E27FC236}">
                <a16:creationId xmlns:a16="http://schemas.microsoft.com/office/drawing/2014/main" id="{05594F80-5801-44F5-8289-2D36C6966F63}"/>
              </a:ext>
            </a:extLst>
          </p:cNvPr>
          <p:cNvSpPr/>
          <p:nvPr/>
        </p:nvSpPr>
        <p:spPr>
          <a:xfrm>
            <a:off x="1427526" y="3507100"/>
            <a:ext cx="6096000" cy="958850"/>
          </a:xfrm>
          <a:custGeom>
            <a:avLst/>
            <a:gdLst>
              <a:gd name="connsiteX0" fmla="*/ 82550 w 6096000"/>
              <a:gd name="connsiteY0" fmla="*/ 266700 h 889000"/>
              <a:gd name="connsiteX1" fmla="*/ 95250 w 6096000"/>
              <a:gd name="connsiteY1" fmla="*/ 196850 h 889000"/>
              <a:gd name="connsiteX2" fmla="*/ 1117600 w 6096000"/>
              <a:gd name="connsiteY2" fmla="*/ 215900 h 889000"/>
              <a:gd name="connsiteX3" fmla="*/ 1612900 w 6096000"/>
              <a:gd name="connsiteY3" fmla="*/ 266700 h 889000"/>
              <a:gd name="connsiteX4" fmla="*/ 2228850 w 6096000"/>
              <a:gd name="connsiteY4" fmla="*/ 349250 h 889000"/>
              <a:gd name="connsiteX5" fmla="*/ 3143250 w 6096000"/>
              <a:gd name="connsiteY5" fmla="*/ 425450 h 889000"/>
              <a:gd name="connsiteX6" fmla="*/ 3530600 w 6096000"/>
              <a:gd name="connsiteY6" fmla="*/ 419100 h 889000"/>
              <a:gd name="connsiteX7" fmla="*/ 3562350 w 6096000"/>
              <a:gd name="connsiteY7" fmla="*/ 406400 h 889000"/>
              <a:gd name="connsiteX8" fmla="*/ 3663950 w 6096000"/>
              <a:gd name="connsiteY8" fmla="*/ 527050 h 889000"/>
              <a:gd name="connsiteX9" fmla="*/ 4127500 w 6096000"/>
              <a:gd name="connsiteY9" fmla="*/ 431800 h 889000"/>
              <a:gd name="connsiteX10" fmla="*/ 4660900 w 6096000"/>
              <a:gd name="connsiteY10" fmla="*/ 298450 h 889000"/>
              <a:gd name="connsiteX11" fmla="*/ 5092700 w 6096000"/>
              <a:gd name="connsiteY11" fmla="*/ 184150 h 889000"/>
              <a:gd name="connsiteX12" fmla="*/ 5600700 w 6096000"/>
              <a:gd name="connsiteY12" fmla="*/ 50800 h 889000"/>
              <a:gd name="connsiteX13" fmla="*/ 6070600 w 6096000"/>
              <a:gd name="connsiteY13" fmla="*/ 0 h 889000"/>
              <a:gd name="connsiteX14" fmla="*/ 6096000 w 6096000"/>
              <a:gd name="connsiteY14" fmla="*/ 889000 h 889000"/>
              <a:gd name="connsiteX15" fmla="*/ 4533900 w 6096000"/>
              <a:gd name="connsiteY15" fmla="*/ 800100 h 889000"/>
              <a:gd name="connsiteX16" fmla="*/ 1219200 w 6096000"/>
              <a:gd name="connsiteY16" fmla="*/ 755650 h 889000"/>
              <a:gd name="connsiteX17" fmla="*/ 698500 w 6096000"/>
              <a:gd name="connsiteY17" fmla="*/ 704850 h 889000"/>
              <a:gd name="connsiteX18" fmla="*/ 584200 w 6096000"/>
              <a:gd name="connsiteY18" fmla="*/ 742950 h 889000"/>
              <a:gd name="connsiteX19" fmla="*/ 457200 w 6096000"/>
              <a:gd name="connsiteY19" fmla="*/ 742950 h 889000"/>
              <a:gd name="connsiteX20" fmla="*/ 292100 w 6096000"/>
              <a:gd name="connsiteY20" fmla="*/ 742950 h 889000"/>
              <a:gd name="connsiteX21" fmla="*/ 177800 w 6096000"/>
              <a:gd name="connsiteY21" fmla="*/ 730250 h 889000"/>
              <a:gd name="connsiteX22" fmla="*/ 127000 w 6096000"/>
              <a:gd name="connsiteY22" fmla="*/ 711200 h 889000"/>
              <a:gd name="connsiteX23" fmla="*/ 0 w 6096000"/>
              <a:gd name="connsiteY23" fmla="*/ 698500 h 889000"/>
              <a:gd name="connsiteX24" fmla="*/ 82550 w 6096000"/>
              <a:gd name="connsiteY24" fmla="*/ 2667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0" h="889000">
                <a:moveTo>
                  <a:pt x="82550" y="266700"/>
                </a:moveTo>
                <a:lnTo>
                  <a:pt x="95250" y="196850"/>
                </a:lnTo>
                <a:lnTo>
                  <a:pt x="1117600" y="215900"/>
                </a:lnTo>
                <a:lnTo>
                  <a:pt x="1612900" y="266700"/>
                </a:lnTo>
                <a:lnTo>
                  <a:pt x="2228850" y="349250"/>
                </a:lnTo>
                <a:lnTo>
                  <a:pt x="3143250" y="425450"/>
                </a:lnTo>
                <a:lnTo>
                  <a:pt x="3530600" y="419100"/>
                </a:lnTo>
                <a:lnTo>
                  <a:pt x="3562350" y="406400"/>
                </a:lnTo>
                <a:lnTo>
                  <a:pt x="3663950" y="527050"/>
                </a:lnTo>
                <a:lnTo>
                  <a:pt x="4127500" y="431800"/>
                </a:lnTo>
                <a:lnTo>
                  <a:pt x="4660900" y="298450"/>
                </a:lnTo>
                <a:lnTo>
                  <a:pt x="5092700" y="184150"/>
                </a:lnTo>
                <a:lnTo>
                  <a:pt x="5600700" y="50800"/>
                </a:lnTo>
                <a:lnTo>
                  <a:pt x="6070600" y="0"/>
                </a:lnTo>
                <a:lnTo>
                  <a:pt x="6096000" y="889000"/>
                </a:lnTo>
                <a:lnTo>
                  <a:pt x="4533900" y="800100"/>
                </a:lnTo>
                <a:lnTo>
                  <a:pt x="1219200" y="755650"/>
                </a:lnTo>
                <a:lnTo>
                  <a:pt x="698500" y="704850"/>
                </a:lnTo>
                <a:lnTo>
                  <a:pt x="584200" y="742950"/>
                </a:lnTo>
                <a:lnTo>
                  <a:pt x="457200" y="742950"/>
                </a:lnTo>
                <a:lnTo>
                  <a:pt x="292100" y="742950"/>
                </a:lnTo>
                <a:lnTo>
                  <a:pt x="177800" y="730250"/>
                </a:lnTo>
                <a:lnTo>
                  <a:pt x="127000" y="711200"/>
                </a:lnTo>
                <a:lnTo>
                  <a:pt x="0" y="698500"/>
                </a:lnTo>
                <a:lnTo>
                  <a:pt x="82550" y="266700"/>
                </a:lnTo>
                <a:close/>
              </a:path>
            </a:pathLst>
          </a:custGeom>
          <a:pattFill prst="pct80">
            <a:fgClr>
              <a:srgbClr val="FFC00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: Shape 11">
            <a:extLst>
              <a:ext uri="{FF2B5EF4-FFF2-40B4-BE49-F238E27FC236}">
                <a16:creationId xmlns:a16="http://schemas.microsoft.com/office/drawing/2014/main" id="{08DAE39C-DD38-430A-9A3B-31424CBCFF77}"/>
              </a:ext>
            </a:extLst>
          </p:cNvPr>
          <p:cNvSpPr/>
          <p:nvPr/>
        </p:nvSpPr>
        <p:spPr>
          <a:xfrm>
            <a:off x="351655" y="3313425"/>
            <a:ext cx="5670550" cy="622300"/>
          </a:xfrm>
          <a:custGeom>
            <a:avLst/>
            <a:gdLst>
              <a:gd name="connsiteX0" fmla="*/ 0 w 5670550"/>
              <a:gd name="connsiteY0" fmla="*/ 622300 h 622300"/>
              <a:gd name="connsiteX1" fmla="*/ 0 w 5670550"/>
              <a:gd name="connsiteY1" fmla="*/ 400050 h 622300"/>
              <a:gd name="connsiteX2" fmla="*/ 330200 w 5670550"/>
              <a:gd name="connsiteY2" fmla="*/ 342900 h 622300"/>
              <a:gd name="connsiteX3" fmla="*/ 450850 w 5670550"/>
              <a:gd name="connsiteY3" fmla="*/ 317500 h 622300"/>
              <a:gd name="connsiteX4" fmla="*/ 628650 w 5670550"/>
              <a:gd name="connsiteY4" fmla="*/ 336550 h 622300"/>
              <a:gd name="connsiteX5" fmla="*/ 812800 w 5670550"/>
              <a:gd name="connsiteY5" fmla="*/ 355600 h 622300"/>
              <a:gd name="connsiteX6" fmla="*/ 984250 w 5670550"/>
              <a:gd name="connsiteY6" fmla="*/ 374650 h 622300"/>
              <a:gd name="connsiteX7" fmla="*/ 1162050 w 5670550"/>
              <a:gd name="connsiteY7" fmla="*/ 406400 h 622300"/>
              <a:gd name="connsiteX8" fmla="*/ 1187450 w 5670550"/>
              <a:gd name="connsiteY8" fmla="*/ 330200 h 622300"/>
              <a:gd name="connsiteX9" fmla="*/ 1511300 w 5670550"/>
              <a:gd name="connsiteY9" fmla="*/ 381000 h 622300"/>
              <a:gd name="connsiteX10" fmla="*/ 1835150 w 5670550"/>
              <a:gd name="connsiteY10" fmla="*/ 355600 h 622300"/>
              <a:gd name="connsiteX11" fmla="*/ 2095500 w 5670550"/>
              <a:gd name="connsiteY11" fmla="*/ 304800 h 622300"/>
              <a:gd name="connsiteX12" fmla="*/ 2368550 w 5670550"/>
              <a:gd name="connsiteY12" fmla="*/ 273050 h 622300"/>
              <a:gd name="connsiteX13" fmla="*/ 2673350 w 5670550"/>
              <a:gd name="connsiteY13" fmla="*/ 279400 h 622300"/>
              <a:gd name="connsiteX14" fmla="*/ 2990850 w 5670550"/>
              <a:gd name="connsiteY14" fmla="*/ 203200 h 622300"/>
              <a:gd name="connsiteX15" fmla="*/ 3371850 w 5670550"/>
              <a:gd name="connsiteY15" fmla="*/ 184150 h 622300"/>
              <a:gd name="connsiteX16" fmla="*/ 3644900 w 5670550"/>
              <a:gd name="connsiteY16" fmla="*/ 165100 h 622300"/>
              <a:gd name="connsiteX17" fmla="*/ 3867150 w 5670550"/>
              <a:gd name="connsiteY17" fmla="*/ 127000 h 622300"/>
              <a:gd name="connsiteX18" fmla="*/ 4057650 w 5670550"/>
              <a:gd name="connsiteY18" fmla="*/ 114300 h 622300"/>
              <a:gd name="connsiteX19" fmla="*/ 4057650 w 5670550"/>
              <a:gd name="connsiteY19" fmla="*/ 114300 h 622300"/>
              <a:gd name="connsiteX20" fmla="*/ 4184650 w 5670550"/>
              <a:gd name="connsiteY20" fmla="*/ 196850 h 622300"/>
              <a:gd name="connsiteX21" fmla="*/ 4832350 w 5670550"/>
              <a:gd name="connsiteY21" fmla="*/ 69850 h 622300"/>
              <a:gd name="connsiteX22" fmla="*/ 5149850 w 5670550"/>
              <a:gd name="connsiteY22" fmla="*/ 0 h 622300"/>
              <a:gd name="connsiteX23" fmla="*/ 5321300 w 5670550"/>
              <a:gd name="connsiteY23" fmla="*/ 38100 h 622300"/>
              <a:gd name="connsiteX24" fmla="*/ 5568950 w 5670550"/>
              <a:gd name="connsiteY24" fmla="*/ 0 h 622300"/>
              <a:gd name="connsiteX25" fmla="*/ 5670550 w 5670550"/>
              <a:gd name="connsiteY25" fmla="*/ 0 h 622300"/>
              <a:gd name="connsiteX26" fmla="*/ 5461000 w 5670550"/>
              <a:gd name="connsiteY26" fmla="*/ 101600 h 622300"/>
              <a:gd name="connsiteX27" fmla="*/ 5137150 w 5670550"/>
              <a:gd name="connsiteY27" fmla="*/ 209550 h 622300"/>
              <a:gd name="connsiteX28" fmla="*/ 5080000 w 5670550"/>
              <a:gd name="connsiteY28" fmla="*/ 209550 h 622300"/>
              <a:gd name="connsiteX29" fmla="*/ 4699000 w 5670550"/>
              <a:gd name="connsiteY29" fmla="*/ 292100 h 622300"/>
              <a:gd name="connsiteX30" fmla="*/ 4451350 w 5670550"/>
              <a:gd name="connsiteY30" fmla="*/ 361950 h 622300"/>
              <a:gd name="connsiteX31" fmla="*/ 4349750 w 5670550"/>
              <a:gd name="connsiteY31" fmla="*/ 374650 h 622300"/>
              <a:gd name="connsiteX32" fmla="*/ 4254500 w 5670550"/>
              <a:gd name="connsiteY32" fmla="*/ 254000 h 622300"/>
              <a:gd name="connsiteX33" fmla="*/ 3492500 w 5670550"/>
              <a:gd name="connsiteY33" fmla="*/ 368300 h 622300"/>
              <a:gd name="connsiteX34" fmla="*/ 3111500 w 5670550"/>
              <a:gd name="connsiteY34" fmla="*/ 368300 h 622300"/>
              <a:gd name="connsiteX35" fmla="*/ 2749550 w 5670550"/>
              <a:gd name="connsiteY35" fmla="*/ 406400 h 622300"/>
              <a:gd name="connsiteX36" fmla="*/ 2571750 w 5670550"/>
              <a:gd name="connsiteY36" fmla="*/ 431800 h 622300"/>
              <a:gd name="connsiteX37" fmla="*/ 2368550 w 5670550"/>
              <a:gd name="connsiteY37" fmla="*/ 438150 h 622300"/>
              <a:gd name="connsiteX38" fmla="*/ 2178050 w 5670550"/>
              <a:gd name="connsiteY38" fmla="*/ 501650 h 622300"/>
              <a:gd name="connsiteX39" fmla="*/ 1155700 w 5670550"/>
              <a:gd name="connsiteY39" fmla="*/ 495300 h 622300"/>
              <a:gd name="connsiteX40" fmla="*/ 1149350 w 5670550"/>
              <a:gd name="connsiteY40" fmla="*/ 558800 h 622300"/>
              <a:gd name="connsiteX41" fmla="*/ 0 w 5670550"/>
              <a:gd name="connsiteY41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70550" h="622300">
                <a:moveTo>
                  <a:pt x="0" y="622300"/>
                </a:moveTo>
                <a:lnTo>
                  <a:pt x="0" y="400050"/>
                </a:lnTo>
                <a:lnTo>
                  <a:pt x="330200" y="342900"/>
                </a:lnTo>
                <a:lnTo>
                  <a:pt x="450850" y="317500"/>
                </a:lnTo>
                <a:lnTo>
                  <a:pt x="628650" y="336550"/>
                </a:lnTo>
                <a:lnTo>
                  <a:pt x="812800" y="355600"/>
                </a:lnTo>
                <a:lnTo>
                  <a:pt x="984250" y="374650"/>
                </a:lnTo>
                <a:lnTo>
                  <a:pt x="1162050" y="406400"/>
                </a:lnTo>
                <a:lnTo>
                  <a:pt x="1187450" y="330200"/>
                </a:lnTo>
                <a:lnTo>
                  <a:pt x="1511300" y="381000"/>
                </a:lnTo>
                <a:lnTo>
                  <a:pt x="1835150" y="355600"/>
                </a:lnTo>
                <a:lnTo>
                  <a:pt x="2095500" y="304800"/>
                </a:lnTo>
                <a:lnTo>
                  <a:pt x="2368550" y="273050"/>
                </a:lnTo>
                <a:lnTo>
                  <a:pt x="2673350" y="279400"/>
                </a:lnTo>
                <a:lnTo>
                  <a:pt x="2990850" y="203200"/>
                </a:lnTo>
                <a:lnTo>
                  <a:pt x="3371850" y="184150"/>
                </a:lnTo>
                <a:lnTo>
                  <a:pt x="3644900" y="165100"/>
                </a:lnTo>
                <a:lnTo>
                  <a:pt x="3867150" y="127000"/>
                </a:lnTo>
                <a:lnTo>
                  <a:pt x="4057650" y="114300"/>
                </a:lnTo>
                <a:lnTo>
                  <a:pt x="4057650" y="114300"/>
                </a:lnTo>
                <a:lnTo>
                  <a:pt x="4184650" y="196850"/>
                </a:lnTo>
                <a:lnTo>
                  <a:pt x="4832350" y="69850"/>
                </a:lnTo>
                <a:lnTo>
                  <a:pt x="5149850" y="0"/>
                </a:lnTo>
                <a:lnTo>
                  <a:pt x="5321300" y="38100"/>
                </a:lnTo>
                <a:lnTo>
                  <a:pt x="5568950" y="0"/>
                </a:lnTo>
                <a:lnTo>
                  <a:pt x="5670550" y="0"/>
                </a:lnTo>
                <a:lnTo>
                  <a:pt x="5461000" y="101600"/>
                </a:lnTo>
                <a:lnTo>
                  <a:pt x="5137150" y="209550"/>
                </a:lnTo>
                <a:lnTo>
                  <a:pt x="5080000" y="209550"/>
                </a:lnTo>
                <a:lnTo>
                  <a:pt x="4699000" y="292100"/>
                </a:lnTo>
                <a:lnTo>
                  <a:pt x="4451350" y="361950"/>
                </a:lnTo>
                <a:lnTo>
                  <a:pt x="4349750" y="374650"/>
                </a:lnTo>
                <a:lnTo>
                  <a:pt x="4254500" y="254000"/>
                </a:lnTo>
                <a:lnTo>
                  <a:pt x="3492500" y="368300"/>
                </a:lnTo>
                <a:lnTo>
                  <a:pt x="3111500" y="368300"/>
                </a:lnTo>
                <a:lnTo>
                  <a:pt x="2749550" y="406400"/>
                </a:lnTo>
                <a:lnTo>
                  <a:pt x="2571750" y="431800"/>
                </a:lnTo>
                <a:lnTo>
                  <a:pt x="2368550" y="438150"/>
                </a:lnTo>
                <a:lnTo>
                  <a:pt x="2178050" y="501650"/>
                </a:lnTo>
                <a:lnTo>
                  <a:pt x="1155700" y="495300"/>
                </a:lnTo>
                <a:lnTo>
                  <a:pt x="1149350" y="558800"/>
                </a:lnTo>
                <a:lnTo>
                  <a:pt x="0" y="622300"/>
                </a:lnTo>
                <a:close/>
              </a:path>
            </a:pathLst>
          </a:custGeom>
          <a:pattFill prst="sphere">
            <a:fgClr>
              <a:srgbClr val="ED7D31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13">
            <a:extLst>
              <a:ext uri="{FF2B5EF4-FFF2-40B4-BE49-F238E27FC236}">
                <a16:creationId xmlns:a16="http://schemas.microsoft.com/office/drawing/2014/main" id="{A406D7EC-61B9-48BE-A8EA-81BCD1347AAA}"/>
              </a:ext>
            </a:extLst>
          </p:cNvPr>
          <p:cNvSpPr/>
          <p:nvPr/>
        </p:nvSpPr>
        <p:spPr>
          <a:xfrm>
            <a:off x="3202896" y="3313765"/>
            <a:ext cx="3244850" cy="627970"/>
          </a:xfrm>
          <a:custGeom>
            <a:avLst/>
            <a:gdLst>
              <a:gd name="connsiteX0" fmla="*/ 1428750 w 3314700"/>
              <a:gd name="connsiteY0" fmla="*/ 260350 h 654050"/>
              <a:gd name="connsiteX1" fmla="*/ 1047750 w 3314700"/>
              <a:gd name="connsiteY1" fmla="*/ 323850 h 654050"/>
              <a:gd name="connsiteX2" fmla="*/ 749300 w 3314700"/>
              <a:gd name="connsiteY2" fmla="*/ 374650 h 654050"/>
              <a:gd name="connsiteX3" fmla="*/ 355600 w 3314700"/>
              <a:gd name="connsiteY3" fmla="*/ 393700 h 654050"/>
              <a:gd name="connsiteX4" fmla="*/ 114300 w 3314700"/>
              <a:gd name="connsiteY4" fmla="*/ 387350 h 654050"/>
              <a:gd name="connsiteX5" fmla="*/ 0 w 3314700"/>
              <a:gd name="connsiteY5" fmla="*/ 406400 h 654050"/>
              <a:gd name="connsiteX6" fmla="*/ 501650 w 3314700"/>
              <a:gd name="connsiteY6" fmla="*/ 463550 h 654050"/>
              <a:gd name="connsiteX7" fmla="*/ 711200 w 3314700"/>
              <a:gd name="connsiteY7" fmla="*/ 450850 h 654050"/>
              <a:gd name="connsiteX8" fmla="*/ 857250 w 3314700"/>
              <a:gd name="connsiteY8" fmla="*/ 457200 h 654050"/>
              <a:gd name="connsiteX9" fmla="*/ 1047750 w 3314700"/>
              <a:gd name="connsiteY9" fmla="*/ 476250 h 654050"/>
              <a:gd name="connsiteX10" fmla="*/ 1219200 w 3314700"/>
              <a:gd name="connsiteY10" fmla="*/ 527050 h 654050"/>
              <a:gd name="connsiteX11" fmla="*/ 1403350 w 3314700"/>
              <a:gd name="connsiteY11" fmla="*/ 533400 h 654050"/>
              <a:gd name="connsiteX12" fmla="*/ 1536700 w 3314700"/>
              <a:gd name="connsiteY12" fmla="*/ 546100 h 654050"/>
              <a:gd name="connsiteX13" fmla="*/ 1638300 w 3314700"/>
              <a:gd name="connsiteY13" fmla="*/ 539750 h 654050"/>
              <a:gd name="connsiteX14" fmla="*/ 1682750 w 3314700"/>
              <a:gd name="connsiteY14" fmla="*/ 527050 h 654050"/>
              <a:gd name="connsiteX15" fmla="*/ 1765300 w 3314700"/>
              <a:gd name="connsiteY15" fmla="*/ 654050 h 654050"/>
              <a:gd name="connsiteX16" fmla="*/ 2527300 w 3314700"/>
              <a:gd name="connsiteY16" fmla="*/ 431800 h 654050"/>
              <a:gd name="connsiteX17" fmla="*/ 3314700 w 3314700"/>
              <a:gd name="connsiteY17" fmla="*/ 95250 h 654050"/>
              <a:gd name="connsiteX18" fmla="*/ 3213100 w 3314700"/>
              <a:gd name="connsiteY18" fmla="*/ 95250 h 654050"/>
              <a:gd name="connsiteX19" fmla="*/ 3054350 w 3314700"/>
              <a:gd name="connsiteY19" fmla="*/ 76200 h 654050"/>
              <a:gd name="connsiteX20" fmla="*/ 2921000 w 3314700"/>
              <a:gd name="connsiteY20" fmla="*/ 57150 h 654050"/>
              <a:gd name="connsiteX21" fmla="*/ 2844800 w 3314700"/>
              <a:gd name="connsiteY21" fmla="*/ 0 h 654050"/>
              <a:gd name="connsiteX22" fmla="*/ 2520950 w 3314700"/>
              <a:gd name="connsiteY22" fmla="*/ 152400 h 654050"/>
              <a:gd name="connsiteX23" fmla="*/ 2254250 w 3314700"/>
              <a:gd name="connsiteY23" fmla="*/ 209550 h 654050"/>
              <a:gd name="connsiteX24" fmla="*/ 1968500 w 3314700"/>
              <a:gd name="connsiteY24" fmla="*/ 273050 h 654050"/>
              <a:gd name="connsiteX25" fmla="*/ 1720850 w 3314700"/>
              <a:gd name="connsiteY25" fmla="*/ 336550 h 654050"/>
              <a:gd name="connsiteX26" fmla="*/ 1663700 w 3314700"/>
              <a:gd name="connsiteY26" fmla="*/ 349250 h 654050"/>
              <a:gd name="connsiteX27" fmla="*/ 1536700 w 3314700"/>
              <a:gd name="connsiteY27" fmla="*/ 393700 h 654050"/>
              <a:gd name="connsiteX28" fmla="*/ 1428750 w 3314700"/>
              <a:gd name="connsiteY28" fmla="*/ 2603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14700" h="654050">
                <a:moveTo>
                  <a:pt x="1428750" y="260350"/>
                </a:moveTo>
                <a:lnTo>
                  <a:pt x="1047750" y="323850"/>
                </a:lnTo>
                <a:lnTo>
                  <a:pt x="749300" y="374650"/>
                </a:lnTo>
                <a:lnTo>
                  <a:pt x="355600" y="393700"/>
                </a:lnTo>
                <a:lnTo>
                  <a:pt x="114300" y="387350"/>
                </a:lnTo>
                <a:lnTo>
                  <a:pt x="0" y="406400"/>
                </a:lnTo>
                <a:lnTo>
                  <a:pt x="501650" y="463550"/>
                </a:lnTo>
                <a:lnTo>
                  <a:pt x="711200" y="450850"/>
                </a:lnTo>
                <a:lnTo>
                  <a:pt x="857250" y="457200"/>
                </a:lnTo>
                <a:lnTo>
                  <a:pt x="1047750" y="476250"/>
                </a:lnTo>
                <a:lnTo>
                  <a:pt x="1219200" y="527050"/>
                </a:lnTo>
                <a:lnTo>
                  <a:pt x="1403350" y="533400"/>
                </a:lnTo>
                <a:lnTo>
                  <a:pt x="1536700" y="546100"/>
                </a:lnTo>
                <a:lnTo>
                  <a:pt x="1638300" y="539750"/>
                </a:lnTo>
                <a:lnTo>
                  <a:pt x="1682750" y="527050"/>
                </a:lnTo>
                <a:lnTo>
                  <a:pt x="1765300" y="654050"/>
                </a:lnTo>
                <a:lnTo>
                  <a:pt x="2527300" y="431800"/>
                </a:lnTo>
                <a:lnTo>
                  <a:pt x="3314700" y="95250"/>
                </a:lnTo>
                <a:lnTo>
                  <a:pt x="3213100" y="95250"/>
                </a:lnTo>
                <a:lnTo>
                  <a:pt x="3054350" y="76200"/>
                </a:lnTo>
                <a:lnTo>
                  <a:pt x="2921000" y="57150"/>
                </a:lnTo>
                <a:lnTo>
                  <a:pt x="2844800" y="0"/>
                </a:lnTo>
                <a:lnTo>
                  <a:pt x="2520950" y="152400"/>
                </a:lnTo>
                <a:lnTo>
                  <a:pt x="2254250" y="209550"/>
                </a:lnTo>
                <a:lnTo>
                  <a:pt x="1968500" y="273050"/>
                </a:lnTo>
                <a:lnTo>
                  <a:pt x="1720850" y="336550"/>
                </a:lnTo>
                <a:lnTo>
                  <a:pt x="1663700" y="349250"/>
                </a:lnTo>
                <a:lnTo>
                  <a:pt x="1536700" y="393700"/>
                </a:lnTo>
                <a:lnTo>
                  <a:pt x="1428750" y="260350"/>
                </a:lnTo>
                <a:close/>
              </a:path>
            </a:pathLst>
          </a:custGeom>
          <a:pattFill prst="dkVert">
            <a:fgClr>
              <a:srgbClr val="7030A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14">
            <a:extLst>
              <a:ext uri="{FF2B5EF4-FFF2-40B4-BE49-F238E27FC236}">
                <a16:creationId xmlns:a16="http://schemas.microsoft.com/office/drawing/2014/main" id="{605DAC4A-EFF9-4DFB-A834-6CA914C27931}"/>
              </a:ext>
            </a:extLst>
          </p:cNvPr>
          <p:cNvSpPr/>
          <p:nvPr/>
        </p:nvSpPr>
        <p:spPr>
          <a:xfrm>
            <a:off x="346666" y="3543975"/>
            <a:ext cx="1200150" cy="171450"/>
          </a:xfrm>
          <a:custGeom>
            <a:avLst/>
            <a:gdLst>
              <a:gd name="connsiteX0" fmla="*/ 0 w 1200150"/>
              <a:gd name="connsiteY0" fmla="*/ 165100 h 171450"/>
              <a:gd name="connsiteX1" fmla="*/ 425450 w 1200150"/>
              <a:gd name="connsiteY1" fmla="*/ 95250 h 171450"/>
              <a:gd name="connsiteX2" fmla="*/ 800100 w 1200150"/>
              <a:gd name="connsiteY2" fmla="*/ 114300 h 171450"/>
              <a:gd name="connsiteX3" fmla="*/ 1009650 w 1200150"/>
              <a:gd name="connsiteY3" fmla="*/ 139700 h 171450"/>
              <a:gd name="connsiteX4" fmla="*/ 1174750 w 1200150"/>
              <a:gd name="connsiteY4" fmla="*/ 171450 h 171450"/>
              <a:gd name="connsiteX5" fmla="*/ 1200150 w 1200150"/>
              <a:gd name="connsiteY5" fmla="*/ 38100 h 171450"/>
              <a:gd name="connsiteX6" fmla="*/ 1111250 w 1200150"/>
              <a:gd name="connsiteY6" fmla="*/ 38100 h 171450"/>
              <a:gd name="connsiteX7" fmla="*/ 1054100 w 1200150"/>
              <a:gd name="connsiteY7" fmla="*/ 38100 h 171450"/>
              <a:gd name="connsiteX8" fmla="*/ 939800 w 1200150"/>
              <a:gd name="connsiteY8" fmla="*/ 44450 h 171450"/>
              <a:gd name="connsiteX9" fmla="*/ 844550 w 1200150"/>
              <a:gd name="connsiteY9" fmla="*/ 31750 h 171450"/>
              <a:gd name="connsiteX10" fmla="*/ 787400 w 1200150"/>
              <a:gd name="connsiteY10" fmla="*/ 25400 h 171450"/>
              <a:gd name="connsiteX11" fmla="*/ 717550 w 1200150"/>
              <a:gd name="connsiteY11" fmla="*/ 25400 h 171450"/>
              <a:gd name="connsiteX12" fmla="*/ 628650 w 1200150"/>
              <a:gd name="connsiteY12" fmla="*/ 38100 h 171450"/>
              <a:gd name="connsiteX13" fmla="*/ 571500 w 1200150"/>
              <a:gd name="connsiteY13" fmla="*/ 38100 h 171450"/>
              <a:gd name="connsiteX14" fmla="*/ 488950 w 1200150"/>
              <a:gd name="connsiteY14" fmla="*/ 0 h 171450"/>
              <a:gd name="connsiteX15" fmla="*/ 381000 w 1200150"/>
              <a:gd name="connsiteY15" fmla="*/ 6350 h 171450"/>
              <a:gd name="connsiteX16" fmla="*/ 266700 w 1200150"/>
              <a:gd name="connsiteY16" fmla="*/ 57150 h 171450"/>
              <a:gd name="connsiteX17" fmla="*/ 114300 w 1200150"/>
              <a:gd name="connsiteY17" fmla="*/ 76200 h 171450"/>
              <a:gd name="connsiteX18" fmla="*/ 12700 w 1200150"/>
              <a:gd name="connsiteY18" fmla="*/ 69850 h 171450"/>
              <a:gd name="connsiteX19" fmla="*/ 0 w 1200150"/>
              <a:gd name="connsiteY19" fmla="*/ 1651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00150" h="171450">
                <a:moveTo>
                  <a:pt x="0" y="165100"/>
                </a:moveTo>
                <a:lnTo>
                  <a:pt x="425450" y="95250"/>
                </a:lnTo>
                <a:lnTo>
                  <a:pt x="800100" y="114300"/>
                </a:lnTo>
                <a:lnTo>
                  <a:pt x="1009650" y="139700"/>
                </a:lnTo>
                <a:lnTo>
                  <a:pt x="1174750" y="171450"/>
                </a:lnTo>
                <a:lnTo>
                  <a:pt x="1200150" y="38100"/>
                </a:lnTo>
                <a:lnTo>
                  <a:pt x="1111250" y="38100"/>
                </a:lnTo>
                <a:lnTo>
                  <a:pt x="1054100" y="38100"/>
                </a:lnTo>
                <a:lnTo>
                  <a:pt x="939800" y="44450"/>
                </a:lnTo>
                <a:lnTo>
                  <a:pt x="844550" y="31750"/>
                </a:lnTo>
                <a:lnTo>
                  <a:pt x="787400" y="25400"/>
                </a:lnTo>
                <a:lnTo>
                  <a:pt x="717550" y="25400"/>
                </a:lnTo>
                <a:lnTo>
                  <a:pt x="628650" y="38100"/>
                </a:lnTo>
                <a:lnTo>
                  <a:pt x="571500" y="38100"/>
                </a:lnTo>
                <a:lnTo>
                  <a:pt x="488950" y="0"/>
                </a:lnTo>
                <a:lnTo>
                  <a:pt x="381000" y="6350"/>
                </a:lnTo>
                <a:lnTo>
                  <a:pt x="266700" y="57150"/>
                </a:lnTo>
                <a:lnTo>
                  <a:pt x="114300" y="76200"/>
                </a:lnTo>
                <a:lnTo>
                  <a:pt x="12700" y="69850"/>
                </a:lnTo>
                <a:lnTo>
                  <a:pt x="0" y="165100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15">
            <a:extLst>
              <a:ext uri="{FF2B5EF4-FFF2-40B4-BE49-F238E27FC236}">
                <a16:creationId xmlns:a16="http://schemas.microsoft.com/office/drawing/2014/main" id="{B0F10F9F-28DD-4228-A638-3AEB79EAD00D}"/>
              </a:ext>
            </a:extLst>
          </p:cNvPr>
          <p:cNvSpPr/>
          <p:nvPr/>
        </p:nvSpPr>
        <p:spPr>
          <a:xfrm>
            <a:off x="1526677" y="3321339"/>
            <a:ext cx="3937000" cy="387350"/>
          </a:xfrm>
          <a:custGeom>
            <a:avLst/>
            <a:gdLst>
              <a:gd name="connsiteX0" fmla="*/ 0 w 3937000"/>
              <a:gd name="connsiteY0" fmla="*/ 323850 h 387350"/>
              <a:gd name="connsiteX1" fmla="*/ 19050 w 3937000"/>
              <a:gd name="connsiteY1" fmla="*/ 209550 h 387350"/>
              <a:gd name="connsiteX2" fmla="*/ 457200 w 3937000"/>
              <a:gd name="connsiteY2" fmla="*/ 247650 h 387350"/>
              <a:gd name="connsiteX3" fmla="*/ 1047750 w 3937000"/>
              <a:gd name="connsiteY3" fmla="*/ 177800 h 387350"/>
              <a:gd name="connsiteX4" fmla="*/ 1460500 w 3937000"/>
              <a:gd name="connsiteY4" fmla="*/ 76200 h 387350"/>
              <a:gd name="connsiteX5" fmla="*/ 1530350 w 3937000"/>
              <a:gd name="connsiteY5" fmla="*/ 57150 h 387350"/>
              <a:gd name="connsiteX6" fmla="*/ 1797050 w 3937000"/>
              <a:gd name="connsiteY6" fmla="*/ 114300 h 387350"/>
              <a:gd name="connsiteX7" fmla="*/ 2101850 w 3937000"/>
              <a:gd name="connsiteY7" fmla="*/ 127000 h 387350"/>
              <a:gd name="connsiteX8" fmla="*/ 2381250 w 3937000"/>
              <a:gd name="connsiteY8" fmla="*/ 107950 h 387350"/>
              <a:gd name="connsiteX9" fmla="*/ 2628900 w 3937000"/>
              <a:gd name="connsiteY9" fmla="*/ 63500 h 387350"/>
              <a:gd name="connsiteX10" fmla="*/ 2800350 w 3937000"/>
              <a:gd name="connsiteY10" fmla="*/ 44450 h 387350"/>
              <a:gd name="connsiteX11" fmla="*/ 2851150 w 3937000"/>
              <a:gd name="connsiteY11" fmla="*/ 44450 h 387350"/>
              <a:gd name="connsiteX12" fmla="*/ 2959100 w 3937000"/>
              <a:gd name="connsiteY12" fmla="*/ 152400 h 387350"/>
              <a:gd name="connsiteX13" fmla="*/ 3937000 w 3937000"/>
              <a:gd name="connsiteY13" fmla="*/ 0 h 387350"/>
              <a:gd name="connsiteX14" fmla="*/ 3003550 w 3937000"/>
              <a:gd name="connsiteY14" fmla="*/ 203200 h 387350"/>
              <a:gd name="connsiteX15" fmla="*/ 2876550 w 3937000"/>
              <a:gd name="connsiteY15" fmla="*/ 139700 h 387350"/>
              <a:gd name="connsiteX16" fmla="*/ 2368550 w 3937000"/>
              <a:gd name="connsiteY16" fmla="*/ 190500 h 387350"/>
              <a:gd name="connsiteX17" fmla="*/ 2012950 w 3937000"/>
              <a:gd name="connsiteY17" fmla="*/ 196850 h 387350"/>
              <a:gd name="connsiteX18" fmla="*/ 1809750 w 3937000"/>
              <a:gd name="connsiteY18" fmla="*/ 196850 h 387350"/>
              <a:gd name="connsiteX19" fmla="*/ 1485900 w 3937000"/>
              <a:gd name="connsiteY19" fmla="*/ 304800 h 387350"/>
              <a:gd name="connsiteX20" fmla="*/ 1225550 w 3937000"/>
              <a:gd name="connsiteY20" fmla="*/ 279400 h 387350"/>
              <a:gd name="connsiteX21" fmla="*/ 914400 w 3937000"/>
              <a:gd name="connsiteY21" fmla="*/ 292100 h 387350"/>
              <a:gd name="connsiteX22" fmla="*/ 819150 w 3937000"/>
              <a:gd name="connsiteY22" fmla="*/ 311150 h 387350"/>
              <a:gd name="connsiteX23" fmla="*/ 800100 w 3937000"/>
              <a:gd name="connsiteY23" fmla="*/ 317500 h 387350"/>
              <a:gd name="connsiteX24" fmla="*/ 679450 w 3937000"/>
              <a:gd name="connsiteY24" fmla="*/ 355600 h 387350"/>
              <a:gd name="connsiteX25" fmla="*/ 400050 w 3937000"/>
              <a:gd name="connsiteY25" fmla="*/ 387350 h 387350"/>
              <a:gd name="connsiteX26" fmla="*/ 323850 w 3937000"/>
              <a:gd name="connsiteY26" fmla="*/ 387350 h 387350"/>
              <a:gd name="connsiteX27" fmla="*/ 0 w 3937000"/>
              <a:gd name="connsiteY27" fmla="*/ 3238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37000" h="387350">
                <a:moveTo>
                  <a:pt x="0" y="323850"/>
                </a:moveTo>
                <a:lnTo>
                  <a:pt x="19050" y="209550"/>
                </a:lnTo>
                <a:lnTo>
                  <a:pt x="457200" y="247650"/>
                </a:lnTo>
                <a:lnTo>
                  <a:pt x="1047750" y="177800"/>
                </a:lnTo>
                <a:lnTo>
                  <a:pt x="1460500" y="76200"/>
                </a:lnTo>
                <a:lnTo>
                  <a:pt x="1530350" y="57150"/>
                </a:lnTo>
                <a:lnTo>
                  <a:pt x="1797050" y="114300"/>
                </a:lnTo>
                <a:lnTo>
                  <a:pt x="2101850" y="127000"/>
                </a:lnTo>
                <a:lnTo>
                  <a:pt x="2381250" y="107950"/>
                </a:lnTo>
                <a:lnTo>
                  <a:pt x="2628900" y="63500"/>
                </a:lnTo>
                <a:lnTo>
                  <a:pt x="2800350" y="44450"/>
                </a:lnTo>
                <a:lnTo>
                  <a:pt x="2851150" y="44450"/>
                </a:lnTo>
                <a:lnTo>
                  <a:pt x="2959100" y="152400"/>
                </a:lnTo>
                <a:lnTo>
                  <a:pt x="3937000" y="0"/>
                </a:lnTo>
                <a:lnTo>
                  <a:pt x="3003550" y="203200"/>
                </a:lnTo>
                <a:lnTo>
                  <a:pt x="2876550" y="139700"/>
                </a:lnTo>
                <a:lnTo>
                  <a:pt x="2368550" y="190500"/>
                </a:lnTo>
                <a:lnTo>
                  <a:pt x="2012950" y="196850"/>
                </a:lnTo>
                <a:lnTo>
                  <a:pt x="1809750" y="196850"/>
                </a:lnTo>
                <a:lnTo>
                  <a:pt x="1485900" y="304800"/>
                </a:lnTo>
                <a:lnTo>
                  <a:pt x="1225550" y="279400"/>
                </a:lnTo>
                <a:lnTo>
                  <a:pt x="914400" y="292100"/>
                </a:lnTo>
                <a:cubicBezTo>
                  <a:pt x="882650" y="298450"/>
                  <a:pt x="849867" y="300911"/>
                  <a:pt x="819150" y="311150"/>
                </a:cubicBezTo>
                <a:lnTo>
                  <a:pt x="800100" y="317500"/>
                </a:lnTo>
                <a:lnTo>
                  <a:pt x="679450" y="355600"/>
                </a:lnTo>
                <a:lnTo>
                  <a:pt x="400050" y="387350"/>
                </a:lnTo>
                <a:lnTo>
                  <a:pt x="323850" y="387350"/>
                </a:lnTo>
                <a:lnTo>
                  <a:pt x="0" y="323850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16">
            <a:extLst>
              <a:ext uri="{FF2B5EF4-FFF2-40B4-BE49-F238E27FC236}">
                <a16:creationId xmlns:a16="http://schemas.microsoft.com/office/drawing/2014/main" id="{9D8F614D-973E-4063-B2C7-4DB7A2016B61}"/>
              </a:ext>
            </a:extLst>
          </p:cNvPr>
          <p:cNvSpPr/>
          <p:nvPr/>
        </p:nvSpPr>
        <p:spPr>
          <a:xfrm>
            <a:off x="346666" y="3238200"/>
            <a:ext cx="2660650" cy="381000"/>
          </a:xfrm>
          <a:custGeom>
            <a:avLst/>
            <a:gdLst>
              <a:gd name="connsiteX0" fmla="*/ 6350 w 2660650"/>
              <a:gd name="connsiteY0" fmla="*/ 381000 h 381000"/>
              <a:gd name="connsiteX1" fmla="*/ 0 w 2660650"/>
              <a:gd name="connsiteY1" fmla="*/ 330200 h 381000"/>
              <a:gd name="connsiteX2" fmla="*/ 209550 w 2660650"/>
              <a:gd name="connsiteY2" fmla="*/ 311150 h 381000"/>
              <a:gd name="connsiteX3" fmla="*/ 368300 w 2660650"/>
              <a:gd name="connsiteY3" fmla="*/ 279400 h 381000"/>
              <a:gd name="connsiteX4" fmla="*/ 488950 w 2660650"/>
              <a:gd name="connsiteY4" fmla="*/ 260350 h 381000"/>
              <a:gd name="connsiteX5" fmla="*/ 793750 w 2660650"/>
              <a:gd name="connsiteY5" fmla="*/ 279400 h 381000"/>
              <a:gd name="connsiteX6" fmla="*/ 952500 w 2660650"/>
              <a:gd name="connsiteY6" fmla="*/ 260350 h 381000"/>
              <a:gd name="connsiteX7" fmla="*/ 1054100 w 2660650"/>
              <a:gd name="connsiteY7" fmla="*/ 260350 h 381000"/>
              <a:gd name="connsiteX8" fmla="*/ 1155700 w 2660650"/>
              <a:gd name="connsiteY8" fmla="*/ 260350 h 381000"/>
              <a:gd name="connsiteX9" fmla="*/ 1181100 w 2660650"/>
              <a:gd name="connsiteY9" fmla="*/ 241300 h 381000"/>
              <a:gd name="connsiteX10" fmla="*/ 1193800 w 2660650"/>
              <a:gd name="connsiteY10" fmla="*/ 203200 h 381000"/>
              <a:gd name="connsiteX11" fmla="*/ 1339850 w 2660650"/>
              <a:gd name="connsiteY11" fmla="*/ 196850 h 381000"/>
              <a:gd name="connsiteX12" fmla="*/ 1479550 w 2660650"/>
              <a:gd name="connsiteY12" fmla="*/ 222250 h 381000"/>
              <a:gd name="connsiteX13" fmla="*/ 1670050 w 2660650"/>
              <a:gd name="connsiteY13" fmla="*/ 209550 h 381000"/>
              <a:gd name="connsiteX14" fmla="*/ 1803400 w 2660650"/>
              <a:gd name="connsiteY14" fmla="*/ 190500 h 381000"/>
              <a:gd name="connsiteX15" fmla="*/ 1885950 w 2660650"/>
              <a:gd name="connsiteY15" fmla="*/ 171450 h 381000"/>
              <a:gd name="connsiteX16" fmla="*/ 2051050 w 2660650"/>
              <a:gd name="connsiteY16" fmla="*/ 127000 h 381000"/>
              <a:gd name="connsiteX17" fmla="*/ 2209800 w 2660650"/>
              <a:gd name="connsiteY17" fmla="*/ 50800 h 381000"/>
              <a:gd name="connsiteX18" fmla="*/ 2298700 w 2660650"/>
              <a:gd name="connsiteY18" fmla="*/ 19050 h 381000"/>
              <a:gd name="connsiteX19" fmla="*/ 2343150 w 2660650"/>
              <a:gd name="connsiteY19" fmla="*/ 0 h 381000"/>
              <a:gd name="connsiteX20" fmla="*/ 2457450 w 2660650"/>
              <a:gd name="connsiteY20" fmla="*/ 50800 h 381000"/>
              <a:gd name="connsiteX21" fmla="*/ 2559050 w 2660650"/>
              <a:gd name="connsiteY21" fmla="*/ 69850 h 381000"/>
              <a:gd name="connsiteX22" fmla="*/ 2660650 w 2660650"/>
              <a:gd name="connsiteY22" fmla="*/ 139700 h 381000"/>
              <a:gd name="connsiteX23" fmla="*/ 2209800 w 2660650"/>
              <a:gd name="connsiteY23" fmla="*/ 260350 h 381000"/>
              <a:gd name="connsiteX24" fmla="*/ 2051050 w 2660650"/>
              <a:gd name="connsiteY24" fmla="*/ 285750 h 381000"/>
              <a:gd name="connsiteX25" fmla="*/ 1866900 w 2660650"/>
              <a:gd name="connsiteY25" fmla="*/ 311150 h 381000"/>
              <a:gd name="connsiteX26" fmla="*/ 1644650 w 2660650"/>
              <a:gd name="connsiteY26" fmla="*/ 323850 h 381000"/>
              <a:gd name="connsiteX27" fmla="*/ 1454150 w 2660650"/>
              <a:gd name="connsiteY27" fmla="*/ 323850 h 381000"/>
              <a:gd name="connsiteX28" fmla="*/ 1301750 w 2660650"/>
              <a:gd name="connsiteY28" fmla="*/ 292100 h 381000"/>
              <a:gd name="connsiteX29" fmla="*/ 1206500 w 2660650"/>
              <a:gd name="connsiteY29" fmla="*/ 292100 h 381000"/>
              <a:gd name="connsiteX30" fmla="*/ 1174750 w 2660650"/>
              <a:gd name="connsiteY30" fmla="*/ 368300 h 381000"/>
              <a:gd name="connsiteX31" fmla="*/ 920750 w 2660650"/>
              <a:gd name="connsiteY31" fmla="*/ 361950 h 381000"/>
              <a:gd name="connsiteX32" fmla="*/ 806450 w 2660650"/>
              <a:gd name="connsiteY32" fmla="*/ 342900 h 381000"/>
              <a:gd name="connsiteX33" fmla="*/ 704850 w 2660650"/>
              <a:gd name="connsiteY33" fmla="*/ 342900 h 381000"/>
              <a:gd name="connsiteX34" fmla="*/ 609600 w 2660650"/>
              <a:gd name="connsiteY34" fmla="*/ 368300 h 381000"/>
              <a:gd name="connsiteX35" fmla="*/ 546100 w 2660650"/>
              <a:gd name="connsiteY35" fmla="*/ 361950 h 381000"/>
              <a:gd name="connsiteX36" fmla="*/ 469900 w 2660650"/>
              <a:gd name="connsiteY36" fmla="*/ 323850 h 381000"/>
              <a:gd name="connsiteX37" fmla="*/ 400050 w 2660650"/>
              <a:gd name="connsiteY37" fmla="*/ 323850 h 381000"/>
              <a:gd name="connsiteX38" fmla="*/ 317500 w 2660650"/>
              <a:gd name="connsiteY38" fmla="*/ 355600 h 381000"/>
              <a:gd name="connsiteX39" fmla="*/ 260350 w 2660650"/>
              <a:gd name="connsiteY39" fmla="*/ 374650 h 381000"/>
              <a:gd name="connsiteX40" fmla="*/ 6350 w 2660650"/>
              <a:gd name="connsiteY40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60650" h="381000">
                <a:moveTo>
                  <a:pt x="6350" y="381000"/>
                </a:moveTo>
                <a:lnTo>
                  <a:pt x="0" y="330200"/>
                </a:lnTo>
                <a:lnTo>
                  <a:pt x="209550" y="311150"/>
                </a:lnTo>
                <a:lnTo>
                  <a:pt x="368300" y="279400"/>
                </a:lnTo>
                <a:lnTo>
                  <a:pt x="488950" y="260350"/>
                </a:lnTo>
                <a:lnTo>
                  <a:pt x="793750" y="279400"/>
                </a:lnTo>
                <a:lnTo>
                  <a:pt x="952500" y="260350"/>
                </a:lnTo>
                <a:lnTo>
                  <a:pt x="1054100" y="260350"/>
                </a:lnTo>
                <a:lnTo>
                  <a:pt x="1155700" y="260350"/>
                </a:lnTo>
                <a:lnTo>
                  <a:pt x="1181100" y="241300"/>
                </a:lnTo>
                <a:lnTo>
                  <a:pt x="1193800" y="203200"/>
                </a:lnTo>
                <a:lnTo>
                  <a:pt x="1339850" y="196850"/>
                </a:lnTo>
                <a:lnTo>
                  <a:pt x="1479550" y="222250"/>
                </a:lnTo>
                <a:lnTo>
                  <a:pt x="1670050" y="209550"/>
                </a:lnTo>
                <a:lnTo>
                  <a:pt x="1803400" y="190500"/>
                </a:lnTo>
                <a:lnTo>
                  <a:pt x="1885950" y="171450"/>
                </a:lnTo>
                <a:lnTo>
                  <a:pt x="2051050" y="127000"/>
                </a:lnTo>
                <a:lnTo>
                  <a:pt x="2209800" y="50800"/>
                </a:lnTo>
                <a:lnTo>
                  <a:pt x="2298700" y="19050"/>
                </a:lnTo>
                <a:lnTo>
                  <a:pt x="2343150" y="0"/>
                </a:lnTo>
                <a:lnTo>
                  <a:pt x="2457450" y="50800"/>
                </a:lnTo>
                <a:lnTo>
                  <a:pt x="2559050" y="69850"/>
                </a:lnTo>
                <a:lnTo>
                  <a:pt x="2660650" y="139700"/>
                </a:lnTo>
                <a:lnTo>
                  <a:pt x="2209800" y="260350"/>
                </a:lnTo>
                <a:lnTo>
                  <a:pt x="2051050" y="285750"/>
                </a:lnTo>
                <a:lnTo>
                  <a:pt x="1866900" y="311150"/>
                </a:lnTo>
                <a:lnTo>
                  <a:pt x="1644650" y="323850"/>
                </a:lnTo>
                <a:lnTo>
                  <a:pt x="1454150" y="323850"/>
                </a:lnTo>
                <a:lnTo>
                  <a:pt x="1301750" y="292100"/>
                </a:lnTo>
                <a:lnTo>
                  <a:pt x="1206500" y="292100"/>
                </a:lnTo>
                <a:lnTo>
                  <a:pt x="1174750" y="368300"/>
                </a:lnTo>
                <a:lnTo>
                  <a:pt x="920750" y="361950"/>
                </a:lnTo>
                <a:lnTo>
                  <a:pt x="806450" y="342900"/>
                </a:lnTo>
                <a:lnTo>
                  <a:pt x="704850" y="342900"/>
                </a:lnTo>
                <a:lnTo>
                  <a:pt x="609600" y="368300"/>
                </a:lnTo>
                <a:lnTo>
                  <a:pt x="546100" y="361950"/>
                </a:lnTo>
                <a:lnTo>
                  <a:pt x="469900" y="323850"/>
                </a:lnTo>
                <a:lnTo>
                  <a:pt x="400050" y="323850"/>
                </a:lnTo>
                <a:lnTo>
                  <a:pt x="317500" y="355600"/>
                </a:lnTo>
                <a:lnTo>
                  <a:pt x="260350" y="374650"/>
                </a:lnTo>
                <a:lnTo>
                  <a:pt x="6350" y="381000"/>
                </a:lnTo>
                <a:close/>
              </a:path>
            </a:pathLst>
          </a:custGeom>
          <a:pattFill prst="dkHorz">
            <a:fgClr>
              <a:srgbClr val="4472C4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17">
            <a:extLst>
              <a:ext uri="{FF2B5EF4-FFF2-40B4-BE49-F238E27FC236}">
                <a16:creationId xmlns:a16="http://schemas.microsoft.com/office/drawing/2014/main" id="{051BD91E-379F-448E-AB81-7B24E2548B16}"/>
              </a:ext>
            </a:extLst>
          </p:cNvPr>
          <p:cNvSpPr/>
          <p:nvPr/>
        </p:nvSpPr>
        <p:spPr>
          <a:xfrm>
            <a:off x="4361771" y="3139140"/>
            <a:ext cx="927100" cy="336550"/>
          </a:xfrm>
          <a:custGeom>
            <a:avLst/>
            <a:gdLst>
              <a:gd name="connsiteX0" fmla="*/ 0 w 927100"/>
              <a:gd name="connsiteY0" fmla="*/ 203200 h 336550"/>
              <a:gd name="connsiteX1" fmla="*/ 69850 w 927100"/>
              <a:gd name="connsiteY1" fmla="*/ 107950 h 336550"/>
              <a:gd name="connsiteX2" fmla="*/ 114300 w 927100"/>
              <a:gd name="connsiteY2" fmla="*/ 31750 h 336550"/>
              <a:gd name="connsiteX3" fmla="*/ 196850 w 927100"/>
              <a:gd name="connsiteY3" fmla="*/ 6350 h 336550"/>
              <a:gd name="connsiteX4" fmla="*/ 298450 w 927100"/>
              <a:gd name="connsiteY4" fmla="*/ 0 h 336550"/>
              <a:gd name="connsiteX5" fmla="*/ 419100 w 927100"/>
              <a:gd name="connsiteY5" fmla="*/ 69850 h 336550"/>
              <a:gd name="connsiteX6" fmla="*/ 508000 w 927100"/>
              <a:gd name="connsiteY6" fmla="*/ 127000 h 336550"/>
              <a:gd name="connsiteX7" fmla="*/ 577850 w 927100"/>
              <a:gd name="connsiteY7" fmla="*/ 152400 h 336550"/>
              <a:gd name="connsiteX8" fmla="*/ 660400 w 927100"/>
              <a:gd name="connsiteY8" fmla="*/ 165100 h 336550"/>
              <a:gd name="connsiteX9" fmla="*/ 762000 w 927100"/>
              <a:gd name="connsiteY9" fmla="*/ 146050 h 336550"/>
              <a:gd name="connsiteX10" fmla="*/ 850900 w 927100"/>
              <a:gd name="connsiteY10" fmla="*/ 171450 h 336550"/>
              <a:gd name="connsiteX11" fmla="*/ 927100 w 927100"/>
              <a:gd name="connsiteY11" fmla="*/ 203200 h 336550"/>
              <a:gd name="connsiteX12" fmla="*/ 88900 w 927100"/>
              <a:gd name="connsiteY12" fmla="*/ 336550 h 336550"/>
              <a:gd name="connsiteX13" fmla="*/ 0 w 927100"/>
              <a:gd name="connsiteY13" fmla="*/ 2032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7100" h="336550">
                <a:moveTo>
                  <a:pt x="0" y="203200"/>
                </a:moveTo>
                <a:lnTo>
                  <a:pt x="69850" y="107950"/>
                </a:lnTo>
                <a:lnTo>
                  <a:pt x="114300" y="31750"/>
                </a:lnTo>
                <a:lnTo>
                  <a:pt x="196850" y="6350"/>
                </a:lnTo>
                <a:lnTo>
                  <a:pt x="298450" y="0"/>
                </a:lnTo>
                <a:lnTo>
                  <a:pt x="419100" y="69850"/>
                </a:lnTo>
                <a:lnTo>
                  <a:pt x="508000" y="127000"/>
                </a:lnTo>
                <a:lnTo>
                  <a:pt x="577850" y="152400"/>
                </a:lnTo>
                <a:lnTo>
                  <a:pt x="660400" y="165100"/>
                </a:lnTo>
                <a:lnTo>
                  <a:pt x="762000" y="146050"/>
                </a:lnTo>
                <a:lnTo>
                  <a:pt x="850900" y="171450"/>
                </a:lnTo>
                <a:lnTo>
                  <a:pt x="927100" y="203200"/>
                </a:lnTo>
                <a:lnTo>
                  <a:pt x="88900" y="336550"/>
                </a:lnTo>
                <a:lnTo>
                  <a:pt x="0" y="203200"/>
                </a:lnTo>
                <a:close/>
              </a:path>
            </a:pathLst>
          </a:custGeom>
          <a:pattFill prst="dkHorz">
            <a:fgClr>
              <a:srgbClr val="4472C4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12">
            <a:extLst>
              <a:ext uri="{FF2B5EF4-FFF2-40B4-BE49-F238E27FC236}">
                <a16:creationId xmlns:a16="http://schemas.microsoft.com/office/drawing/2014/main" id="{82F78DE5-928D-48B2-B5D2-E5F95D286DAE}"/>
              </a:ext>
            </a:extLst>
          </p:cNvPr>
          <p:cNvSpPr/>
          <p:nvPr/>
        </p:nvSpPr>
        <p:spPr>
          <a:xfrm>
            <a:off x="2549935" y="3131678"/>
            <a:ext cx="4959350" cy="969056"/>
          </a:xfrm>
          <a:custGeom>
            <a:avLst/>
            <a:gdLst>
              <a:gd name="connsiteX0" fmla="*/ 0 w 4959350"/>
              <a:gd name="connsiteY0" fmla="*/ 622300 h 927100"/>
              <a:gd name="connsiteX1" fmla="*/ 1441450 w 4959350"/>
              <a:gd name="connsiteY1" fmla="*/ 793750 h 927100"/>
              <a:gd name="connsiteX2" fmla="*/ 1847850 w 4959350"/>
              <a:gd name="connsiteY2" fmla="*/ 819150 h 927100"/>
              <a:gd name="connsiteX3" fmla="*/ 2019300 w 4959350"/>
              <a:gd name="connsiteY3" fmla="*/ 831850 h 927100"/>
              <a:gd name="connsiteX4" fmla="*/ 2146300 w 4959350"/>
              <a:gd name="connsiteY4" fmla="*/ 819150 h 927100"/>
              <a:gd name="connsiteX5" fmla="*/ 2330450 w 4959350"/>
              <a:gd name="connsiteY5" fmla="*/ 825500 h 927100"/>
              <a:gd name="connsiteX6" fmla="*/ 2425700 w 4959350"/>
              <a:gd name="connsiteY6" fmla="*/ 793750 h 927100"/>
              <a:gd name="connsiteX7" fmla="*/ 2565400 w 4959350"/>
              <a:gd name="connsiteY7" fmla="*/ 927100 h 927100"/>
              <a:gd name="connsiteX8" fmla="*/ 4083050 w 4959350"/>
              <a:gd name="connsiteY8" fmla="*/ 552450 h 927100"/>
              <a:gd name="connsiteX9" fmla="*/ 4425950 w 4959350"/>
              <a:gd name="connsiteY9" fmla="*/ 469900 h 927100"/>
              <a:gd name="connsiteX10" fmla="*/ 4959350 w 4959350"/>
              <a:gd name="connsiteY10" fmla="*/ 412750 h 927100"/>
              <a:gd name="connsiteX11" fmla="*/ 4959350 w 4959350"/>
              <a:gd name="connsiteY11" fmla="*/ 0 h 927100"/>
              <a:gd name="connsiteX12" fmla="*/ 4756150 w 4959350"/>
              <a:gd name="connsiteY12" fmla="*/ 44450 h 927100"/>
              <a:gd name="connsiteX13" fmla="*/ 4584700 w 4959350"/>
              <a:gd name="connsiteY13" fmla="*/ 50800 h 927100"/>
              <a:gd name="connsiteX14" fmla="*/ 4387850 w 4959350"/>
              <a:gd name="connsiteY14" fmla="*/ 38100 h 927100"/>
              <a:gd name="connsiteX15" fmla="*/ 4229100 w 4959350"/>
              <a:gd name="connsiteY15" fmla="*/ 25400 h 927100"/>
              <a:gd name="connsiteX16" fmla="*/ 4127500 w 4959350"/>
              <a:gd name="connsiteY16" fmla="*/ 88900 h 927100"/>
              <a:gd name="connsiteX17" fmla="*/ 4006850 w 4959350"/>
              <a:gd name="connsiteY17" fmla="*/ 184150 h 927100"/>
              <a:gd name="connsiteX18" fmla="*/ 3822700 w 4959350"/>
              <a:gd name="connsiteY18" fmla="*/ 260350 h 927100"/>
              <a:gd name="connsiteX19" fmla="*/ 3479800 w 4959350"/>
              <a:gd name="connsiteY19" fmla="*/ 387350 h 927100"/>
              <a:gd name="connsiteX20" fmla="*/ 3155950 w 4959350"/>
              <a:gd name="connsiteY20" fmla="*/ 539750 h 927100"/>
              <a:gd name="connsiteX21" fmla="*/ 2844800 w 4959350"/>
              <a:gd name="connsiteY21" fmla="*/ 615950 h 927100"/>
              <a:gd name="connsiteX22" fmla="*/ 2501900 w 4959350"/>
              <a:gd name="connsiteY22" fmla="*/ 730250 h 927100"/>
              <a:gd name="connsiteX23" fmla="*/ 2400300 w 4959350"/>
              <a:gd name="connsiteY23" fmla="*/ 774700 h 927100"/>
              <a:gd name="connsiteX24" fmla="*/ 2298700 w 4959350"/>
              <a:gd name="connsiteY24" fmla="*/ 654050 h 927100"/>
              <a:gd name="connsiteX25" fmla="*/ 2051050 w 4959350"/>
              <a:gd name="connsiteY25" fmla="*/ 673100 h 927100"/>
              <a:gd name="connsiteX26" fmla="*/ 1797050 w 4959350"/>
              <a:gd name="connsiteY26" fmla="*/ 635000 h 927100"/>
              <a:gd name="connsiteX27" fmla="*/ 1473200 w 4959350"/>
              <a:gd name="connsiteY27" fmla="*/ 577850 h 927100"/>
              <a:gd name="connsiteX28" fmla="*/ 1098550 w 4959350"/>
              <a:gd name="connsiteY28" fmla="*/ 565150 h 927100"/>
              <a:gd name="connsiteX29" fmla="*/ 793750 w 4959350"/>
              <a:gd name="connsiteY29" fmla="*/ 558800 h 927100"/>
              <a:gd name="connsiteX30" fmla="*/ 603250 w 4959350"/>
              <a:gd name="connsiteY30" fmla="*/ 527050 h 927100"/>
              <a:gd name="connsiteX31" fmla="*/ 146050 w 4959350"/>
              <a:gd name="connsiteY31" fmla="*/ 571500 h 927100"/>
              <a:gd name="connsiteX32" fmla="*/ 0 w 4959350"/>
              <a:gd name="connsiteY32" fmla="*/ 6223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59350" h="927100">
                <a:moveTo>
                  <a:pt x="0" y="622300"/>
                </a:moveTo>
                <a:lnTo>
                  <a:pt x="1441450" y="793750"/>
                </a:lnTo>
                <a:lnTo>
                  <a:pt x="1847850" y="819150"/>
                </a:lnTo>
                <a:lnTo>
                  <a:pt x="2019300" y="831850"/>
                </a:lnTo>
                <a:lnTo>
                  <a:pt x="2146300" y="819150"/>
                </a:lnTo>
                <a:lnTo>
                  <a:pt x="2330450" y="825500"/>
                </a:lnTo>
                <a:lnTo>
                  <a:pt x="2425700" y="793750"/>
                </a:lnTo>
                <a:lnTo>
                  <a:pt x="2565400" y="927100"/>
                </a:lnTo>
                <a:lnTo>
                  <a:pt x="4083050" y="552450"/>
                </a:lnTo>
                <a:lnTo>
                  <a:pt x="4425950" y="469900"/>
                </a:lnTo>
                <a:lnTo>
                  <a:pt x="4959350" y="412750"/>
                </a:lnTo>
                <a:lnTo>
                  <a:pt x="4959350" y="0"/>
                </a:lnTo>
                <a:lnTo>
                  <a:pt x="4756150" y="44450"/>
                </a:lnTo>
                <a:lnTo>
                  <a:pt x="4584700" y="50800"/>
                </a:lnTo>
                <a:lnTo>
                  <a:pt x="4387850" y="38100"/>
                </a:lnTo>
                <a:lnTo>
                  <a:pt x="4229100" y="25400"/>
                </a:lnTo>
                <a:lnTo>
                  <a:pt x="4127500" y="88900"/>
                </a:lnTo>
                <a:lnTo>
                  <a:pt x="4006850" y="184150"/>
                </a:lnTo>
                <a:lnTo>
                  <a:pt x="3822700" y="260350"/>
                </a:lnTo>
                <a:lnTo>
                  <a:pt x="3479800" y="387350"/>
                </a:lnTo>
                <a:lnTo>
                  <a:pt x="3155950" y="539750"/>
                </a:lnTo>
                <a:lnTo>
                  <a:pt x="2844800" y="615950"/>
                </a:lnTo>
                <a:lnTo>
                  <a:pt x="2501900" y="730250"/>
                </a:lnTo>
                <a:lnTo>
                  <a:pt x="2400300" y="774700"/>
                </a:lnTo>
                <a:lnTo>
                  <a:pt x="2298700" y="654050"/>
                </a:lnTo>
                <a:lnTo>
                  <a:pt x="2051050" y="673100"/>
                </a:lnTo>
                <a:lnTo>
                  <a:pt x="1797050" y="635000"/>
                </a:lnTo>
                <a:lnTo>
                  <a:pt x="1473200" y="577850"/>
                </a:lnTo>
                <a:lnTo>
                  <a:pt x="1098550" y="565150"/>
                </a:lnTo>
                <a:lnTo>
                  <a:pt x="793750" y="558800"/>
                </a:lnTo>
                <a:lnTo>
                  <a:pt x="603250" y="527050"/>
                </a:lnTo>
                <a:lnTo>
                  <a:pt x="146050" y="571500"/>
                </a:lnTo>
                <a:lnTo>
                  <a:pt x="0" y="622300"/>
                </a:lnTo>
                <a:close/>
              </a:path>
            </a:pathLst>
          </a:cu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447729-A365-4662-84C6-CD7921C1CD8D}"/>
              </a:ext>
            </a:extLst>
          </p:cNvPr>
          <p:cNvCxnSpPr>
            <a:stCxn id="62" idx="10"/>
            <a:endCxn id="54" idx="6"/>
          </p:cNvCxnSpPr>
          <p:nvPr/>
        </p:nvCxnSpPr>
        <p:spPr>
          <a:xfrm flipH="1">
            <a:off x="1225961" y="3441402"/>
            <a:ext cx="314507" cy="2176349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miter lim="800000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9E43E8-96DE-452B-9F5F-537D2BF28713}"/>
              </a:ext>
            </a:extLst>
          </p:cNvPr>
          <p:cNvCxnSpPr>
            <a:cxnSpLocks/>
          </p:cNvCxnSpPr>
          <p:nvPr/>
        </p:nvCxnSpPr>
        <p:spPr>
          <a:xfrm>
            <a:off x="4392977" y="3345934"/>
            <a:ext cx="1070700" cy="108071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miter lim="800000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5532B6C4-11B0-4330-8808-BF9E2600F2CA}"/>
              </a:ext>
            </a:extLst>
          </p:cNvPr>
          <p:cNvSpPr/>
          <p:nvPr/>
        </p:nvSpPr>
        <p:spPr>
          <a:xfrm>
            <a:off x="5668011" y="3292931"/>
            <a:ext cx="76336" cy="4571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 descr="A picture containing antenna, clock&#10;&#10;Description automatically generated">
            <a:extLst>
              <a:ext uri="{FF2B5EF4-FFF2-40B4-BE49-F238E27FC236}">
                <a16:creationId xmlns:a16="http://schemas.microsoft.com/office/drawing/2014/main" id="{B9417C7B-5A05-406F-8724-8F32380E3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74792" y="1426608"/>
            <a:ext cx="1247911" cy="69253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A49D7A1-A3D5-4E2F-8351-8AD88EEB896B}"/>
              </a:ext>
            </a:extLst>
          </p:cNvPr>
          <p:cNvSpPr txBox="1"/>
          <p:nvPr/>
        </p:nvSpPr>
        <p:spPr>
          <a:xfrm>
            <a:off x="1163503" y="2989990"/>
            <a:ext cx="113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solidFill>
                  <a:srgbClr val="C00000"/>
                </a:solidFill>
                <a:latin typeface="Calibri" panose="020F0502020204030204"/>
              </a:rPr>
              <a:t>rasjed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A944A0E-E06D-4E2B-94E1-F1C8AE4BA9C8}"/>
              </a:ext>
            </a:extLst>
          </p:cNvPr>
          <p:cNvCxnSpPr>
            <a:cxnSpLocks/>
          </p:cNvCxnSpPr>
          <p:nvPr/>
        </p:nvCxnSpPr>
        <p:spPr>
          <a:xfrm flipH="1">
            <a:off x="1120681" y="4475568"/>
            <a:ext cx="118767" cy="889971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51BA737-D1CD-4D98-A82B-04F43F8E839B}"/>
              </a:ext>
            </a:extLst>
          </p:cNvPr>
          <p:cNvCxnSpPr>
            <a:cxnSpLocks/>
          </p:cNvCxnSpPr>
          <p:nvPr/>
        </p:nvCxnSpPr>
        <p:spPr>
          <a:xfrm flipV="1">
            <a:off x="1388073" y="4510844"/>
            <a:ext cx="130403" cy="932651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2" name="Freeform: Shape 41">
            <a:extLst>
              <a:ext uri="{FF2B5EF4-FFF2-40B4-BE49-F238E27FC236}">
                <a16:creationId xmlns:a16="http://schemas.microsoft.com/office/drawing/2014/main" id="{9BAA331D-8505-4F3E-81CA-35B45D9AEB58}"/>
              </a:ext>
            </a:extLst>
          </p:cNvPr>
          <p:cNvSpPr/>
          <p:nvPr/>
        </p:nvSpPr>
        <p:spPr>
          <a:xfrm>
            <a:off x="2390011" y="4569824"/>
            <a:ext cx="2380343" cy="362857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50049CD-16D3-4641-913F-D79CF67FED84}"/>
              </a:ext>
            </a:extLst>
          </p:cNvPr>
          <p:cNvCxnSpPr/>
          <p:nvPr/>
        </p:nvCxnSpPr>
        <p:spPr>
          <a:xfrm flipH="1">
            <a:off x="4659132" y="4573463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F442EA6-7D8C-42DA-8798-E702428471EF}"/>
              </a:ext>
            </a:extLst>
          </p:cNvPr>
          <p:cNvCxnSpPr>
            <a:cxnSpLocks/>
            <a:stCxn id="72" idx="2"/>
          </p:cNvCxnSpPr>
          <p:nvPr/>
        </p:nvCxnSpPr>
        <p:spPr>
          <a:xfrm flipH="1" flipV="1">
            <a:off x="4588083" y="4529574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75" name="Freeform: Shape 47">
            <a:extLst>
              <a:ext uri="{FF2B5EF4-FFF2-40B4-BE49-F238E27FC236}">
                <a16:creationId xmlns:a16="http://schemas.microsoft.com/office/drawing/2014/main" id="{C6F0B0DB-9DF2-4EDD-8A22-6B29829FF170}"/>
              </a:ext>
            </a:extLst>
          </p:cNvPr>
          <p:cNvSpPr/>
          <p:nvPr/>
        </p:nvSpPr>
        <p:spPr>
          <a:xfrm>
            <a:off x="3029638" y="4805552"/>
            <a:ext cx="2380343" cy="362857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17D0D07-4583-4EDE-A838-C6DAFFCB0C55}"/>
              </a:ext>
            </a:extLst>
          </p:cNvPr>
          <p:cNvCxnSpPr/>
          <p:nvPr/>
        </p:nvCxnSpPr>
        <p:spPr>
          <a:xfrm flipH="1">
            <a:off x="5298759" y="4809191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65C36C-5011-4865-B3C0-819029E52825}"/>
              </a:ext>
            </a:extLst>
          </p:cNvPr>
          <p:cNvCxnSpPr>
            <a:cxnSpLocks/>
            <a:stCxn id="75" idx="2"/>
          </p:cNvCxnSpPr>
          <p:nvPr/>
        </p:nvCxnSpPr>
        <p:spPr>
          <a:xfrm flipH="1" flipV="1">
            <a:off x="5227710" y="4765302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78" name="Freeform: Shape 51">
            <a:extLst>
              <a:ext uri="{FF2B5EF4-FFF2-40B4-BE49-F238E27FC236}">
                <a16:creationId xmlns:a16="http://schemas.microsoft.com/office/drawing/2014/main" id="{4111D079-F40C-471F-8C51-CB527BAAD91C}"/>
              </a:ext>
            </a:extLst>
          </p:cNvPr>
          <p:cNvSpPr/>
          <p:nvPr/>
        </p:nvSpPr>
        <p:spPr>
          <a:xfrm>
            <a:off x="1839461" y="4506194"/>
            <a:ext cx="1167856" cy="245052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CA60410-A9A7-4D8B-A112-B3DD3906E881}"/>
              </a:ext>
            </a:extLst>
          </p:cNvPr>
          <p:cNvCxnSpPr/>
          <p:nvPr/>
        </p:nvCxnSpPr>
        <p:spPr>
          <a:xfrm flipH="1">
            <a:off x="2942700" y="4504993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D04A1D0-1457-4A3E-9F99-2B5D40F930FF}"/>
              </a:ext>
            </a:extLst>
          </p:cNvPr>
          <p:cNvCxnSpPr>
            <a:cxnSpLocks/>
          </p:cNvCxnSpPr>
          <p:nvPr/>
        </p:nvCxnSpPr>
        <p:spPr>
          <a:xfrm flipH="1" flipV="1">
            <a:off x="2871651" y="4461104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973BEDC0-0736-47A9-A120-F8CB1F155843}"/>
              </a:ext>
            </a:extLst>
          </p:cNvPr>
          <p:cNvSpPr/>
          <p:nvPr/>
        </p:nvSpPr>
        <p:spPr>
          <a:xfrm>
            <a:off x="5435013" y="3004102"/>
            <a:ext cx="529864" cy="553986"/>
          </a:xfrm>
          <a:prstGeom prst="ellipse">
            <a:avLst/>
          </a:prstGeom>
          <a:noFill/>
          <a:ln w="127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E414FB4-9454-4890-BC94-34BD716A1D80}"/>
              </a:ext>
            </a:extLst>
          </p:cNvPr>
          <p:cNvCxnSpPr>
            <a:stCxn id="81" idx="7"/>
          </p:cNvCxnSpPr>
          <p:nvPr/>
        </p:nvCxnSpPr>
        <p:spPr>
          <a:xfrm flipV="1">
            <a:off x="5887280" y="2755538"/>
            <a:ext cx="319982" cy="329699"/>
          </a:xfrm>
          <a:prstGeom prst="straightConnector1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2F62EAA-A60A-4A20-B067-C4AAC4FB28F0}"/>
              </a:ext>
            </a:extLst>
          </p:cNvPr>
          <p:cNvSpPr/>
          <p:nvPr/>
        </p:nvSpPr>
        <p:spPr>
          <a:xfrm>
            <a:off x="6342223" y="1438577"/>
            <a:ext cx="2424292" cy="1581296"/>
          </a:xfrm>
          <a:prstGeom prst="rect">
            <a:avLst/>
          </a:prstGeom>
          <a:noFill/>
          <a:ln w="127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0AA1436-009C-40F6-BE45-ABB563110DE0}"/>
              </a:ext>
            </a:extLst>
          </p:cNvPr>
          <p:cNvSpPr/>
          <p:nvPr/>
        </p:nvSpPr>
        <p:spPr>
          <a:xfrm>
            <a:off x="7571446" y="2773383"/>
            <a:ext cx="990598" cy="220833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1A54D89-E10C-4CFE-9E25-F6C7EE86087A}"/>
              </a:ext>
            </a:extLst>
          </p:cNvPr>
          <p:cNvSpPr/>
          <p:nvPr/>
        </p:nvSpPr>
        <p:spPr>
          <a:xfrm flipV="1">
            <a:off x="7571454" y="2602150"/>
            <a:ext cx="990599" cy="170159"/>
          </a:xfrm>
          <a:prstGeom prst="rect">
            <a:avLst/>
          </a:prstGeom>
          <a:pattFill prst="dkVert">
            <a:fgClr>
              <a:srgbClr val="7030A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63">
            <a:extLst>
              <a:ext uri="{FF2B5EF4-FFF2-40B4-BE49-F238E27FC236}">
                <a16:creationId xmlns:a16="http://schemas.microsoft.com/office/drawing/2014/main" id="{4BB3668E-58B9-41EE-BF31-2A7A03F5F523}"/>
              </a:ext>
            </a:extLst>
          </p:cNvPr>
          <p:cNvSpPr/>
          <p:nvPr/>
        </p:nvSpPr>
        <p:spPr>
          <a:xfrm>
            <a:off x="7571449" y="2329689"/>
            <a:ext cx="990600" cy="311591"/>
          </a:xfrm>
          <a:custGeom>
            <a:avLst/>
            <a:gdLst>
              <a:gd name="connsiteX0" fmla="*/ 0 w 990600"/>
              <a:gd name="connsiteY0" fmla="*/ 241300 h 279400"/>
              <a:gd name="connsiteX1" fmla="*/ 12700 w 990600"/>
              <a:gd name="connsiteY1" fmla="*/ 0 h 279400"/>
              <a:gd name="connsiteX2" fmla="*/ 190500 w 990600"/>
              <a:gd name="connsiteY2" fmla="*/ 38100 h 279400"/>
              <a:gd name="connsiteX3" fmla="*/ 279400 w 990600"/>
              <a:gd name="connsiteY3" fmla="*/ 38100 h 279400"/>
              <a:gd name="connsiteX4" fmla="*/ 355600 w 990600"/>
              <a:gd name="connsiteY4" fmla="*/ 63500 h 279400"/>
              <a:gd name="connsiteX5" fmla="*/ 355600 w 990600"/>
              <a:gd name="connsiteY5" fmla="*/ 63500 h 279400"/>
              <a:gd name="connsiteX6" fmla="*/ 546100 w 990600"/>
              <a:gd name="connsiteY6" fmla="*/ 76200 h 279400"/>
              <a:gd name="connsiteX7" fmla="*/ 622300 w 990600"/>
              <a:gd name="connsiteY7" fmla="*/ 38100 h 279400"/>
              <a:gd name="connsiteX8" fmla="*/ 622300 w 990600"/>
              <a:gd name="connsiteY8" fmla="*/ 38100 h 279400"/>
              <a:gd name="connsiteX9" fmla="*/ 774700 w 990600"/>
              <a:gd name="connsiteY9" fmla="*/ 25400 h 279400"/>
              <a:gd name="connsiteX10" fmla="*/ 901700 w 990600"/>
              <a:gd name="connsiteY10" fmla="*/ 0 h 279400"/>
              <a:gd name="connsiteX11" fmla="*/ 939800 w 990600"/>
              <a:gd name="connsiteY11" fmla="*/ 0 h 279400"/>
              <a:gd name="connsiteX12" fmla="*/ 990600 w 990600"/>
              <a:gd name="connsiteY12" fmla="*/ 25400 h 279400"/>
              <a:gd name="connsiteX13" fmla="*/ 990600 w 990600"/>
              <a:gd name="connsiteY13" fmla="*/ 279400 h 279400"/>
              <a:gd name="connsiteX14" fmla="*/ 0 w 990600"/>
              <a:gd name="connsiteY14" fmla="*/ 2413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90600" h="279400">
                <a:moveTo>
                  <a:pt x="0" y="241300"/>
                </a:moveTo>
                <a:lnTo>
                  <a:pt x="12700" y="0"/>
                </a:lnTo>
                <a:lnTo>
                  <a:pt x="190500" y="38100"/>
                </a:lnTo>
                <a:lnTo>
                  <a:pt x="279400" y="38100"/>
                </a:lnTo>
                <a:lnTo>
                  <a:pt x="355600" y="63500"/>
                </a:lnTo>
                <a:lnTo>
                  <a:pt x="355600" y="63500"/>
                </a:lnTo>
                <a:lnTo>
                  <a:pt x="546100" y="76200"/>
                </a:lnTo>
                <a:lnTo>
                  <a:pt x="622300" y="38100"/>
                </a:lnTo>
                <a:lnTo>
                  <a:pt x="622300" y="38100"/>
                </a:lnTo>
                <a:lnTo>
                  <a:pt x="774700" y="25400"/>
                </a:lnTo>
                <a:lnTo>
                  <a:pt x="901700" y="0"/>
                </a:lnTo>
                <a:lnTo>
                  <a:pt x="939800" y="0"/>
                </a:lnTo>
                <a:lnTo>
                  <a:pt x="990600" y="25400"/>
                </a:lnTo>
                <a:lnTo>
                  <a:pt x="990600" y="279400"/>
                </a:lnTo>
                <a:lnTo>
                  <a:pt x="0" y="241300"/>
                </a:lnTo>
                <a:close/>
              </a:path>
            </a:pathLst>
          </a:custGeom>
          <a:pattFill prst="sphere">
            <a:fgClr>
              <a:srgbClr val="ED7D31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EB2FEE5-ADB0-4502-A30B-C610DE441F49}"/>
              </a:ext>
            </a:extLst>
          </p:cNvPr>
          <p:cNvSpPr txBox="1"/>
          <p:nvPr/>
        </p:nvSpPr>
        <p:spPr>
          <a:xfrm>
            <a:off x="6301877" y="2329538"/>
            <a:ext cx="113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solidFill>
                  <a:prstClr val="black"/>
                </a:solidFill>
                <a:latin typeface="Calibri" panose="020F0502020204030204"/>
              </a:rPr>
              <a:t>lokalni uvjeti tla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CF0B72-558F-45DF-BEDF-6535AF89BFF9}"/>
              </a:ext>
            </a:extLst>
          </p:cNvPr>
          <p:cNvSpPr txBox="1"/>
          <p:nvPr/>
        </p:nvSpPr>
        <p:spPr>
          <a:xfrm>
            <a:off x="6308384" y="1456171"/>
            <a:ext cx="116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solidFill>
                  <a:prstClr val="black"/>
                </a:solidFill>
                <a:latin typeface="Calibri" panose="020F0502020204030204"/>
              </a:rPr>
              <a:t>površinski zapis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CBE1EFC-58A3-46B4-AD2E-FFAB6B07D02D}"/>
              </a:ext>
            </a:extLst>
          </p:cNvPr>
          <p:cNvSpPr txBox="1"/>
          <p:nvPr/>
        </p:nvSpPr>
        <p:spPr>
          <a:xfrm>
            <a:off x="5313163" y="4413949"/>
            <a:ext cx="201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solidFill>
                  <a:srgbClr val="C00000"/>
                </a:solidFill>
                <a:latin typeface="Calibri" panose="020F0502020204030204"/>
              </a:rPr>
              <a:t>put prijenosa od izvora do lokacije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688B7E2-F452-453B-9317-0BB0A59B542D}"/>
              </a:ext>
            </a:extLst>
          </p:cNvPr>
          <p:cNvSpPr txBox="1"/>
          <p:nvPr/>
        </p:nvSpPr>
        <p:spPr>
          <a:xfrm>
            <a:off x="458906" y="6251188"/>
            <a:ext cx="2139408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>
                <a:solidFill>
                  <a:prstClr val="black"/>
                </a:solidFill>
                <a:latin typeface="Calibri" panose="020F0502020204030204"/>
              </a:rPr>
              <a:t>karakteristike izvora deformacija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8A776B3-0F27-4BC0-A2CF-EFEEC52EBD63}"/>
              </a:ext>
            </a:extLst>
          </p:cNvPr>
          <p:cNvSpPr txBox="1"/>
          <p:nvPr/>
        </p:nvSpPr>
        <p:spPr>
          <a:xfrm>
            <a:off x="2877483" y="6254457"/>
            <a:ext cx="2188981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>
                <a:solidFill>
                  <a:prstClr val="black"/>
                </a:solidFill>
                <a:latin typeface="Calibri" panose="020F0502020204030204"/>
              </a:rPr>
              <a:t>put prijenosa energije do lokacije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D94EC34-3022-420F-9B0C-02FE982A0DC9}"/>
              </a:ext>
            </a:extLst>
          </p:cNvPr>
          <p:cNvSpPr txBox="1"/>
          <p:nvPr/>
        </p:nvSpPr>
        <p:spPr>
          <a:xfrm>
            <a:off x="5368687" y="6251190"/>
            <a:ext cx="2106099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>
                <a:solidFill>
                  <a:prstClr val="black"/>
                </a:solidFill>
                <a:latin typeface="Calibri" panose="020F0502020204030204"/>
              </a:rPr>
              <a:t>lokalni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>
                <a:solidFill>
                  <a:prstClr val="black"/>
                </a:solidFill>
                <a:latin typeface="Calibri" panose="020F0502020204030204"/>
              </a:rPr>
              <a:t>uvjeti tla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0B961E6-C25C-4BAA-B741-F97A8279F9AF}"/>
              </a:ext>
            </a:extLst>
          </p:cNvPr>
          <p:cNvCxnSpPr>
            <a:cxnSpLocks/>
            <a:stCxn id="90" idx="3"/>
            <a:endCxn id="91" idx="1"/>
          </p:cNvCxnSpPr>
          <p:nvPr/>
        </p:nvCxnSpPr>
        <p:spPr>
          <a:xfrm>
            <a:off x="2598314" y="6543576"/>
            <a:ext cx="279169" cy="3269"/>
          </a:xfrm>
          <a:prstGeom prst="straightConnector1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7222242-9B6A-4C52-8BEB-8B908DBE3A9D}"/>
              </a:ext>
            </a:extLst>
          </p:cNvPr>
          <p:cNvCxnSpPr/>
          <p:nvPr/>
        </p:nvCxnSpPr>
        <p:spPr>
          <a:xfrm>
            <a:off x="5089522" y="6574351"/>
            <a:ext cx="279165" cy="0"/>
          </a:xfrm>
          <a:prstGeom prst="straightConnector1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F19861A-B4D7-4886-9327-7FEB1BB2A42A}"/>
              </a:ext>
            </a:extLst>
          </p:cNvPr>
          <p:cNvSpPr/>
          <p:nvPr/>
        </p:nvSpPr>
        <p:spPr>
          <a:xfrm>
            <a:off x="7509285" y="2989990"/>
            <a:ext cx="211318" cy="32968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45B3A88-F87B-4F65-842A-B24094FE38AC}"/>
              </a:ext>
            </a:extLst>
          </p:cNvPr>
          <p:cNvSpPr/>
          <p:nvPr/>
        </p:nvSpPr>
        <p:spPr>
          <a:xfrm>
            <a:off x="179512" y="2852936"/>
            <a:ext cx="244895" cy="34338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  <p:bldP spid="75" grpId="0" animBg="1"/>
      <p:bldP spid="78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  <p:bldP spid="89" grpId="0"/>
      <p:bldP spid="90" grpId="0" animBg="1"/>
      <p:bldP spid="91" grpId="0" animBg="1"/>
      <p:bldP spid="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256" y="4216197"/>
            <a:ext cx="8568952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Geotehnika promatra naslage tla iznad osnovne stijene kao ''konstrukciju'' koja pri potresnoj pobudi iz dubine ima svoj odziv i dominantna gibanja, i koju čine materijali prepoznatljivih </a:t>
            </a:r>
            <a:r>
              <a:rPr lang="hr-HR" sz="2000" b="1" dirty="0"/>
              <a:t>mehaničkih</a:t>
            </a:r>
            <a:r>
              <a:rPr lang="hr-HR" sz="2000" dirty="0"/>
              <a:t> (krutost, čvrstoća, </a:t>
            </a:r>
            <a:r>
              <a:rPr lang="hr-HR" sz="2000" dirty="0" err="1"/>
              <a:t>prigušenje</a:t>
            </a:r>
            <a:r>
              <a:rPr lang="hr-HR" sz="2000" dirty="0"/>
              <a:t>) i </a:t>
            </a:r>
            <a:r>
              <a:rPr lang="hr-HR" sz="2000" b="1" dirty="0"/>
              <a:t>hidrauličkih</a:t>
            </a:r>
            <a:r>
              <a:rPr lang="hr-HR" sz="2000" dirty="0"/>
              <a:t> svojstava.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256" y="1700808"/>
            <a:ext cx="4104456" cy="504056"/>
          </a:xfrm>
          <a:prstGeom prst="rect">
            <a:avLst/>
          </a:prstGeom>
          <a:noFill/>
          <a:ln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karakteristike izvora i put do lokacije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8284" y="1700808"/>
            <a:ext cx="4104456" cy="504056"/>
          </a:xfrm>
          <a:prstGeom prst="rect">
            <a:avLst/>
          </a:prstGeom>
          <a:noFill/>
          <a:ln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Lokalni uvjeti tla</a:t>
            </a:r>
          </a:p>
        </p:txBody>
      </p:sp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>
            <a:off x="4258712" y="1952836"/>
            <a:ext cx="559572" cy="0"/>
          </a:xfrm>
          <a:prstGeom prst="straightConnector1">
            <a:avLst/>
          </a:prstGeom>
          <a:ln w="19050">
            <a:solidFill>
              <a:srgbClr val="007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5341" y="2810420"/>
            <a:ext cx="4035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/>
              <a:t>seizmologija i strukturna geologija</a:t>
            </a:r>
          </a:p>
        </p:txBody>
      </p:sp>
      <p:cxnSp>
        <p:nvCxnSpPr>
          <p:cNvPr id="9" name="Straight Arrow Connector 8"/>
          <p:cNvCxnSpPr>
            <a:stCxn id="3" idx="2"/>
          </p:cNvCxnSpPr>
          <p:nvPr/>
        </p:nvCxnSpPr>
        <p:spPr>
          <a:xfrm>
            <a:off x="2206484" y="2204864"/>
            <a:ext cx="0" cy="504056"/>
          </a:xfrm>
          <a:prstGeom prst="straightConnector1">
            <a:avLst/>
          </a:prstGeom>
          <a:ln>
            <a:solidFill>
              <a:srgbClr val="007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86678" y="2810420"/>
            <a:ext cx="403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/>
              <a:t>inženjerska geologija i geotehnika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93612" y="2204864"/>
            <a:ext cx="0" cy="504056"/>
          </a:xfrm>
          <a:prstGeom prst="straightConnector1">
            <a:avLst/>
          </a:prstGeom>
          <a:ln>
            <a:solidFill>
              <a:srgbClr val="007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53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25F23F-B43B-4805-A5CF-47A2671F492C}"/>
              </a:ext>
            </a:extLst>
          </p:cNvPr>
          <p:cNvSpPr/>
          <p:nvPr/>
        </p:nvSpPr>
        <p:spPr>
          <a:xfrm>
            <a:off x="1187624" y="1290568"/>
            <a:ext cx="6571715" cy="46635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74FAEA-25E5-4947-9057-1F21F309D981}"/>
              </a:ext>
            </a:extLst>
          </p:cNvPr>
          <p:cNvCxnSpPr/>
          <p:nvPr/>
        </p:nvCxnSpPr>
        <p:spPr>
          <a:xfrm>
            <a:off x="2495130" y="1290568"/>
            <a:ext cx="0" cy="4663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CC36BC-1A73-4B3F-BC25-E73975AA651C}"/>
              </a:ext>
            </a:extLst>
          </p:cNvPr>
          <p:cNvCxnSpPr/>
          <p:nvPr/>
        </p:nvCxnSpPr>
        <p:spPr>
          <a:xfrm>
            <a:off x="3809758" y="1290568"/>
            <a:ext cx="0" cy="4663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61C6E9-B55B-4BF2-AE5C-4FD9F337DF1D}"/>
              </a:ext>
            </a:extLst>
          </p:cNvPr>
          <p:cNvCxnSpPr/>
          <p:nvPr/>
        </p:nvCxnSpPr>
        <p:spPr>
          <a:xfrm>
            <a:off x="5108719" y="1290568"/>
            <a:ext cx="0" cy="4663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8BB5D-FF2F-43C7-B74A-F144CACA8C60}"/>
              </a:ext>
            </a:extLst>
          </p:cNvPr>
          <p:cNvCxnSpPr/>
          <p:nvPr/>
        </p:nvCxnSpPr>
        <p:spPr>
          <a:xfrm>
            <a:off x="6424771" y="1290568"/>
            <a:ext cx="0" cy="4663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042F6-CFB5-4DE2-9089-97D00102D4FE}"/>
              </a:ext>
            </a:extLst>
          </p:cNvPr>
          <p:cNvCxnSpPr>
            <a:cxnSpLocks/>
          </p:cNvCxnSpPr>
          <p:nvPr/>
        </p:nvCxnSpPr>
        <p:spPr>
          <a:xfrm>
            <a:off x="1187624" y="2253779"/>
            <a:ext cx="65717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6D078A-7542-45AE-B369-AF9949C9C2F6}"/>
              </a:ext>
            </a:extLst>
          </p:cNvPr>
          <p:cNvCxnSpPr>
            <a:cxnSpLocks/>
          </p:cNvCxnSpPr>
          <p:nvPr/>
        </p:nvCxnSpPr>
        <p:spPr>
          <a:xfrm>
            <a:off x="1187624" y="3183846"/>
            <a:ext cx="65717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E9C7C5-580F-4C49-951B-4F9D8FE71452}"/>
              </a:ext>
            </a:extLst>
          </p:cNvPr>
          <p:cNvCxnSpPr>
            <a:cxnSpLocks/>
          </p:cNvCxnSpPr>
          <p:nvPr/>
        </p:nvCxnSpPr>
        <p:spPr>
          <a:xfrm>
            <a:off x="1187624" y="4098246"/>
            <a:ext cx="65717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704BC4-B8AD-47D5-88F9-DF8A7143C398}"/>
              </a:ext>
            </a:extLst>
          </p:cNvPr>
          <p:cNvCxnSpPr>
            <a:cxnSpLocks/>
          </p:cNvCxnSpPr>
          <p:nvPr/>
        </p:nvCxnSpPr>
        <p:spPr>
          <a:xfrm>
            <a:off x="1187624" y="5021192"/>
            <a:ext cx="65717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6B9986-21AC-458D-B152-670AC66A13AC}"/>
              </a:ext>
            </a:extLst>
          </p:cNvPr>
          <p:cNvSpPr/>
          <p:nvPr/>
        </p:nvSpPr>
        <p:spPr>
          <a:xfrm>
            <a:off x="2426764" y="1362282"/>
            <a:ext cx="5204389" cy="4514914"/>
          </a:xfrm>
          <a:custGeom>
            <a:avLst/>
            <a:gdLst>
              <a:gd name="connsiteX0" fmla="*/ 0 w 5204389"/>
              <a:gd name="connsiteY0" fmla="*/ 2735 h 4514914"/>
              <a:gd name="connsiteX1" fmla="*/ 324740 w 5204389"/>
              <a:gd name="connsiteY1" fmla="*/ 54009 h 4514914"/>
              <a:gd name="connsiteX2" fmla="*/ 940037 w 5204389"/>
              <a:gd name="connsiteY2" fmla="*/ 370204 h 4514914"/>
              <a:gd name="connsiteX3" fmla="*/ 1734796 w 5204389"/>
              <a:gd name="connsiteY3" fmla="*/ 1139325 h 4514914"/>
              <a:gd name="connsiteX4" fmla="*/ 2845749 w 5204389"/>
              <a:gd name="connsiteY4" fmla="*/ 2754480 h 4514914"/>
              <a:gd name="connsiteX5" fmla="*/ 3435409 w 5204389"/>
              <a:gd name="connsiteY5" fmla="*/ 3515056 h 4514914"/>
              <a:gd name="connsiteX6" fmla="*/ 3828516 w 5204389"/>
              <a:gd name="connsiteY6" fmla="*/ 3933800 h 4514914"/>
              <a:gd name="connsiteX7" fmla="*/ 4281443 w 5204389"/>
              <a:gd name="connsiteY7" fmla="*/ 4241449 h 4514914"/>
              <a:gd name="connsiteX8" fmla="*/ 4811282 w 5204389"/>
              <a:gd name="connsiteY8" fmla="*/ 4455093 h 4514914"/>
              <a:gd name="connsiteX9" fmla="*/ 5204389 w 5204389"/>
              <a:gd name="connsiteY9" fmla="*/ 4514914 h 451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04389" h="4514914">
                <a:moveTo>
                  <a:pt x="0" y="2735"/>
                </a:moveTo>
                <a:cubicBezTo>
                  <a:pt x="84033" y="-2251"/>
                  <a:pt x="168067" y="-7236"/>
                  <a:pt x="324740" y="54009"/>
                </a:cubicBezTo>
                <a:cubicBezTo>
                  <a:pt x="481413" y="115254"/>
                  <a:pt x="705028" y="189318"/>
                  <a:pt x="940037" y="370204"/>
                </a:cubicBezTo>
                <a:cubicBezTo>
                  <a:pt x="1175046" y="551090"/>
                  <a:pt x="1417177" y="741946"/>
                  <a:pt x="1734796" y="1139325"/>
                </a:cubicBezTo>
                <a:cubicBezTo>
                  <a:pt x="2052415" y="1536704"/>
                  <a:pt x="2562314" y="2358525"/>
                  <a:pt x="2845749" y="2754480"/>
                </a:cubicBezTo>
                <a:cubicBezTo>
                  <a:pt x="3129184" y="3150435"/>
                  <a:pt x="3271615" y="3318503"/>
                  <a:pt x="3435409" y="3515056"/>
                </a:cubicBezTo>
                <a:cubicBezTo>
                  <a:pt x="3599204" y="3711609"/>
                  <a:pt x="3687510" y="3812735"/>
                  <a:pt x="3828516" y="3933800"/>
                </a:cubicBezTo>
                <a:cubicBezTo>
                  <a:pt x="3969522" y="4054865"/>
                  <a:pt x="4117649" y="4154567"/>
                  <a:pt x="4281443" y="4241449"/>
                </a:cubicBezTo>
                <a:cubicBezTo>
                  <a:pt x="4445237" y="4328331"/>
                  <a:pt x="4657458" y="4409516"/>
                  <a:pt x="4811282" y="4455093"/>
                </a:cubicBezTo>
                <a:cubicBezTo>
                  <a:pt x="4965106" y="4500670"/>
                  <a:pt x="5084747" y="4507792"/>
                  <a:pt x="5204389" y="4514914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BB9CAA-E7B9-4158-A1B3-BDBC97A42862}"/>
              </a:ext>
            </a:extLst>
          </p:cNvPr>
          <p:cNvSpPr/>
          <p:nvPr/>
        </p:nvSpPr>
        <p:spPr>
          <a:xfrm>
            <a:off x="1896924" y="1775215"/>
            <a:ext cx="5161660" cy="4033615"/>
          </a:xfrm>
          <a:custGeom>
            <a:avLst/>
            <a:gdLst>
              <a:gd name="connsiteX0" fmla="*/ 0 w 5161660"/>
              <a:gd name="connsiteY0" fmla="*/ 4033615 h 4033615"/>
              <a:gd name="connsiteX1" fmla="*/ 521294 w 5161660"/>
              <a:gd name="connsiteY1" fmla="*/ 3999431 h 4033615"/>
              <a:gd name="connsiteX2" fmla="*/ 905855 w 5161660"/>
              <a:gd name="connsiteY2" fmla="*/ 3939611 h 4033615"/>
              <a:gd name="connsiteX3" fmla="*/ 1239141 w 5161660"/>
              <a:gd name="connsiteY3" fmla="*/ 3845607 h 4033615"/>
              <a:gd name="connsiteX4" fmla="*/ 1589518 w 5161660"/>
              <a:gd name="connsiteY4" fmla="*/ 3691783 h 4033615"/>
              <a:gd name="connsiteX5" fmla="*/ 1956987 w 5161660"/>
              <a:gd name="connsiteY5" fmla="*/ 3418317 h 4033615"/>
              <a:gd name="connsiteX6" fmla="*/ 2803021 w 5161660"/>
              <a:gd name="connsiteY6" fmla="*/ 2563738 h 4033615"/>
              <a:gd name="connsiteX7" fmla="*/ 3461047 w 5161660"/>
              <a:gd name="connsiteY7" fmla="*/ 1709159 h 4033615"/>
              <a:gd name="connsiteX8" fmla="*/ 3939612 w 5161660"/>
              <a:gd name="connsiteY8" fmla="*/ 1034041 h 4033615"/>
              <a:gd name="connsiteX9" fmla="*/ 4221623 w 5161660"/>
              <a:gd name="connsiteY9" fmla="*/ 692209 h 4033615"/>
              <a:gd name="connsiteX10" fmla="*/ 4452359 w 5161660"/>
              <a:gd name="connsiteY10" fmla="*/ 452927 h 4033615"/>
              <a:gd name="connsiteX11" fmla="*/ 4683096 w 5161660"/>
              <a:gd name="connsiteY11" fmla="*/ 264919 h 4033615"/>
              <a:gd name="connsiteX12" fmla="*/ 4948015 w 5161660"/>
              <a:gd name="connsiteY12" fmla="*/ 94003 h 4033615"/>
              <a:gd name="connsiteX13" fmla="*/ 5161660 w 5161660"/>
              <a:gd name="connsiteY13" fmla="*/ 0 h 40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61660" h="4033615">
                <a:moveTo>
                  <a:pt x="0" y="4033615"/>
                </a:moveTo>
                <a:cubicBezTo>
                  <a:pt x="185159" y="4024356"/>
                  <a:pt x="370318" y="4015098"/>
                  <a:pt x="521294" y="3999431"/>
                </a:cubicBezTo>
                <a:cubicBezTo>
                  <a:pt x="672270" y="3983764"/>
                  <a:pt x="786214" y="3965248"/>
                  <a:pt x="905855" y="3939611"/>
                </a:cubicBezTo>
                <a:cubicBezTo>
                  <a:pt x="1025496" y="3913974"/>
                  <a:pt x="1125197" y="3886912"/>
                  <a:pt x="1239141" y="3845607"/>
                </a:cubicBezTo>
                <a:cubicBezTo>
                  <a:pt x="1353085" y="3804302"/>
                  <a:pt x="1469877" y="3762998"/>
                  <a:pt x="1589518" y="3691783"/>
                </a:cubicBezTo>
                <a:cubicBezTo>
                  <a:pt x="1709159" y="3620568"/>
                  <a:pt x="1754737" y="3606324"/>
                  <a:pt x="1956987" y="3418317"/>
                </a:cubicBezTo>
                <a:cubicBezTo>
                  <a:pt x="2159238" y="3230309"/>
                  <a:pt x="2552344" y="2848598"/>
                  <a:pt x="2803021" y="2563738"/>
                </a:cubicBezTo>
                <a:cubicBezTo>
                  <a:pt x="3053698" y="2278878"/>
                  <a:pt x="3271615" y="1964108"/>
                  <a:pt x="3461047" y="1709159"/>
                </a:cubicBezTo>
                <a:cubicBezTo>
                  <a:pt x="3650479" y="1454210"/>
                  <a:pt x="3812849" y="1203533"/>
                  <a:pt x="3939612" y="1034041"/>
                </a:cubicBezTo>
                <a:cubicBezTo>
                  <a:pt x="4066375" y="864549"/>
                  <a:pt x="4136165" y="789061"/>
                  <a:pt x="4221623" y="692209"/>
                </a:cubicBezTo>
                <a:cubicBezTo>
                  <a:pt x="4307081" y="595357"/>
                  <a:pt x="4375447" y="524142"/>
                  <a:pt x="4452359" y="452927"/>
                </a:cubicBezTo>
                <a:cubicBezTo>
                  <a:pt x="4529271" y="381712"/>
                  <a:pt x="4600487" y="324740"/>
                  <a:pt x="4683096" y="264919"/>
                </a:cubicBezTo>
                <a:cubicBezTo>
                  <a:pt x="4765705" y="205098"/>
                  <a:pt x="4868254" y="138156"/>
                  <a:pt x="4948015" y="94003"/>
                </a:cubicBezTo>
                <a:cubicBezTo>
                  <a:pt x="5027776" y="49850"/>
                  <a:pt x="5094718" y="24925"/>
                  <a:pt x="5161660" y="0"/>
                </a:cubicBezTo>
              </a:path>
            </a:pathLst>
          </a:custGeom>
          <a:noFill/>
          <a:ln w="38100">
            <a:solidFill>
              <a:srgbClr val="110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3E137-E6E1-4B8D-9759-6FAEC344918B}"/>
              </a:ext>
            </a:extLst>
          </p:cNvPr>
          <p:cNvSpPr txBox="1"/>
          <p:nvPr/>
        </p:nvSpPr>
        <p:spPr>
          <a:xfrm>
            <a:off x="1756115" y="1785362"/>
            <a:ext cx="199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C00000"/>
                </a:solidFill>
              </a:rPr>
              <a:t>G / </a:t>
            </a:r>
            <a:r>
              <a:rPr lang="hr-HR" sz="2000" b="1" dirty="0" err="1">
                <a:solidFill>
                  <a:srgbClr val="C00000"/>
                </a:solidFill>
              </a:rPr>
              <a:t>G</a:t>
            </a:r>
            <a:r>
              <a:rPr lang="hr-HR" sz="2000" b="1" baseline="-25000" dirty="0" err="1">
                <a:solidFill>
                  <a:srgbClr val="C00000"/>
                </a:solidFill>
              </a:rPr>
              <a:t>max</a:t>
            </a:r>
            <a:r>
              <a:rPr lang="hr-HR" sz="2000" b="1" baseline="-25000" dirty="0">
                <a:solidFill>
                  <a:srgbClr val="C00000"/>
                </a:solidFill>
              </a:rPr>
              <a:t>  </a:t>
            </a:r>
            <a:r>
              <a:rPr lang="hr-HR" sz="2000" b="1" dirty="0">
                <a:solidFill>
                  <a:srgbClr val="C00000"/>
                </a:solidFill>
              </a:rPr>
              <a:t>vs  </a:t>
            </a:r>
            <a:r>
              <a:rPr lang="el-G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hr-HR" sz="2000" b="1" baseline="-250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203F3-6B78-43F3-8635-14FF4086D02F}"/>
              </a:ext>
            </a:extLst>
          </p:cNvPr>
          <p:cNvSpPr txBox="1"/>
          <p:nvPr/>
        </p:nvSpPr>
        <p:spPr>
          <a:xfrm>
            <a:off x="3513966" y="5072152"/>
            <a:ext cx="152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b="1" dirty="0">
              <a:solidFill>
                <a:srgbClr val="110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solidFill>
                  <a:srgbClr val="0000FF"/>
                </a:solidFill>
              </a:rPr>
              <a:t>λ</a:t>
            </a:r>
            <a:r>
              <a:rPr lang="hr-HR" sz="2400" b="1" dirty="0">
                <a:solidFill>
                  <a:srgbClr val="1104BA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 </a:t>
            </a:r>
            <a:r>
              <a:rPr lang="hr-HR" sz="2400" b="1" dirty="0">
                <a:solidFill>
                  <a:srgbClr val="1104BA"/>
                </a:solidFill>
              </a:rPr>
              <a:t>vs  </a:t>
            </a:r>
            <a:r>
              <a:rPr lang="el-GR" sz="2400" b="1" dirty="0">
                <a:solidFill>
                  <a:srgbClr val="110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hr-HR" sz="2400" b="1" baseline="-25000" dirty="0">
                <a:solidFill>
                  <a:srgbClr val="1104BA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7F9F-D19A-4DCB-8C22-FF99B966F26F}"/>
              </a:ext>
            </a:extLst>
          </p:cNvPr>
          <p:cNvSpPr txBox="1"/>
          <p:nvPr/>
        </p:nvSpPr>
        <p:spPr>
          <a:xfrm rot="16200000">
            <a:off x="-98824" y="3419684"/>
            <a:ext cx="199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G / </a:t>
            </a:r>
            <a:r>
              <a:rPr lang="hr-HR" sz="2000" b="1" dirty="0" err="1"/>
              <a:t>G</a:t>
            </a:r>
            <a:r>
              <a:rPr lang="hr-HR" sz="2000" b="1" baseline="-25000" dirty="0" err="1"/>
              <a:t>max</a:t>
            </a:r>
            <a:r>
              <a:rPr lang="hr-HR" sz="2000" b="1" baseline="-25000" dirty="0"/>
              <a:t>  </a:t>
            </a:r>
            <a:r>
              <a:rPr lang="hr-HR" sz="2000" b="1" dirty="0"/>
              <a:t>, </a:t>
            </a:r>
            <a:r>
              <a:rPr lang="el-GR" sz="2000" dirty="0"/>
              <a:t>λ</a:t>
            </a:r>
            <a:endParaRPr lang="hr-HR" sz="2000" b="1" baseline="-25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C8E739-5194-448D-8E73-5F71A73134C9}"/>
              </a:ext>
            </a:extLst>
          </p:cNvPr>
          <p:cNvCxnSpPr/>
          <p:nvPr/>
        </p:nvCxnSpPr>
        <p:spPr>
          <a:xfrm flipV="1">
            <a:off x="928087" y="1985417"/>
            <a:ext cx="0" cy="1097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EB0DCF-96AB-47AE-81DC-98373836FF20}"/>
              </a:ext>
            </a:extLst>
          </p:cNvPr>
          <p:cNvSpPr txBox="1"/>
          <p:nvPr/>
        </p:nvSpPr>
        <p:spPr>
          <a:xfrm>
            <a:off x="2406543" y="6425055"/>
            <a:ext cx="40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ciklička posmična deformacija,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hr-HR" sz="2000" b="1" baseline="-25000" dirty="0"/>
              <a:t>c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endParaRPr lang="hr-HR" sz="2000" b="1" baseline="-25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708F24-3C4B-427F-8B74-6EEE86F5F4BD}"/>
              </a:ext>
            </a:extLst>
          </p:cNvPr>
          <p:cNvCxnSpPr>
            <a:cxnSpLocks/>
          </p:cNvCxnSpPr>
          <p:nvPr/>
        </p:nvCxnSpPr>
        <p:spPr>
          <a:xfrm>
            <a:off x="6242147" y="6632231"/>
            <a:ext cx="8164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C4D735F-69CB-417D-9FEF-3CCE90039237}"/>
              </a:ext>
            </a:extLst>
          </p:cNvPr>
          <p:cNvSpPr txBox="1"/>
          <p:nvPr/>
        </p:nvSpPr>
        <p:spPr>
          <a:xfrm>
            <a:off x="829355" y="5986428"/>
            <a:ext cx="106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0.0001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4CA36-3F9A-44BA-BBFE-DB44C042A324}"/>
              </a:ext>
            </a:extLst>
          </p:cNvPr>
          <p:cNvSpPr txBox="1"/>
          <p:nvPr/>
        </p:nvSpPr>
        <p:spPr>
          <a:xfrm>
            <a:off x="2072808" y="5986428"/>
            <a:ext cx="8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0.001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FFC355-2CD3-4343-9467-4A34F01DB4DB}"/>
              </a:ext>
            </a:extLst>
          </p:cNvPr>
          <p:cNvSpPr txBox="1"/>
          <p:nvPr/>
        </p:nvSpPr>
        <p:spPr>
          <a:xfrm>
            <a:off x="3471949" y="5977902"/>
            <a:ext cx="8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0.01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E799D-34D3-48A4-854D-F31837B2549B}"/>
              </a:ext>
            </a:extLst>
          </p:cNvPr>
          <p:cNvSpPr txBox="1"/>
          <p:nvPr/>
        </p:nvSpPr>
        <p:spPr>
          <a:xfrm>
            <a:off x="4871090" y="5995096"/>
            <a:ext cx="8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77944-FB13-446F-9469-8215A7FADA82}"/>
              </a:ext>
            </a:extLst>
          </p:cNvPr>
          <p:cNvSpPr txBox="1"/>
          <p:nvPr/>
        </p:nvSpPr>
        <p:spPr>
          <a:xfrm>
            <a:off x="6286820" y="5995096"/>
            <a:ext cx="8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4391BF-01EB-4BC3-BB75-5FCDBBA6E9C3}"/>
              </a:ext>
            </a:extLst>
          </p:cNvPr>
          <p:cNvSpPr txBox="1"/>
          <p:nvPr/>
        </p:nvSpPr>
        <p:spPr>
          <a:xfrm>
            <a:off x="7552978" y="5977902"/>
            <a:ext cx="8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000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-amplif-b.jpg">
            <a:extLst>
              <a:ext uri="{FF2B5EF4-FFF2-40B4-BE49-F238E27FC236}">
                <a16:creationId xmlns:a16="http://schemas.microsoft.com/office/drawing/2014/main" id="{CDAB6583-6378-473F-996D-95E5BEC70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616624" cy="41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ig1-06">
            <a:extLst>
              <a:ext uri="{FF2B5EF4-FFF2-40B4-BE49-F238E27FC236}">
                <a16:creationId xmlns:a16="http://schemas.microsoft.com/office/drawing/2014/main" id="{62060EE1-6206-4FFD-8BFA-37E7F791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08228"/>
            <a:ext cx="6069012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3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C52CC3-0CF1-48C5-B7D2-E00677896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09659"/>
              </p:ext>
            </p:extLst>
          </p:nvPr>
        </p:nvGraphicFramePr>
        <p:xfrm>
          <a:off x="683568" y="1412776"/>
          <a:ext cx="8352928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524647">
                  <a:extLst>
                    <a:ext uri="{9D8B030D-6E8A-4147-A177-3AD203B41FA5}">
                      <a16:colId xmlns:a16="http://schemas.microsoft.com/office/drawing/2014/main" val="1299125254"/>
                    </a:ext>
                  </a:extLst>
                </a:gridCol>
                <a:gridCol w="4567188">
                  <a:extLst>
                    <a:ext uri="{9D8B030D-6E8A-4147-A177-3AD203B41FA5}">
                      <a16:colId xmlns:a16="http://schemas.microsoft.com/office/drawing/2014/main" val="1041231379"/>
                    </a:ext>
                  </a:extLst>
                </a:gridCol>
                <a:gridCol w="782368">
                  <a:extLst>
                    <a:ext uri="{9D8B030D-6E8A-4147-A177-3AD203B41FA5}">
                      <a16:colId xmlns:a16="http://schemas.microsoft.com/office/drawing/2014/main" val="1225437129"/>
                    </a:ext>
                  </a:extLst>
                </a:gridCol>
                <a:gridCol w="913069">
                  <a:extLst>
                    <a:ext uri="{9D8B030D-6E8A-4147-A177-3AD203B41FA5}">
                      <a16:colId xmlns:a16="http://schemas.microsoft.com/office/drawing/2014/main" val="2984470864"/>
                    </a:ext>
                  </a:extLst>
                </a:gridCol>
                <a:gridCol w="679279">
                  <a:extLst>
                    <a:ext uri="{9D8B030D-6E8A-4147-A177-3AD203B41FA5}">
                      <a16:colId xmlns:a16="http://schemas.microsoft.com/office/drawing/2014/main" val="787285791"/>
                    </a:ext>
                  </a:extLst>
                </a:gridCol>
                <a:gridCol w="886377">
                  <a:extLst>
                    <a:ext uri="{9D8B030D-6E8A-4147-A177-3AD203B41FA5}">
                      <a16:colId xmlns:a16="http://schemas.microsoft.com/office/drawing/2014/main" val="3630065931"/>
                    </a:ext>
                  </a:extLst>
                </a:gridCol>
              </a:tblGrid>
              <a:tr h="66599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 tla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Opis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geotehničkog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profila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s,30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(m/s)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SPT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(n / 30cm)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(kPa)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Amp.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faktor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199035"/>
                  </a:ext>
                </a:extLst>
              </a:tr>
              <a:tr h="55895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Stijena ili druga geološka formacija uključujući najviše 5 m slabijeg materijala na površini.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&gt;800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1.00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68125"/>
                  </a:ext>
                </a:extLst>
              </a:tr>
              <a:tr h="76113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Nanosi vrlo zbijenog pijeska, šljunka ili vrlo krute gline debljine najmanje nekoliko desetaka metara, sa svojstvom postupnog povećanja mehaničkih svojstava s dubinom.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360-800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&gt;50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&gt;250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1.20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379367"/>
                  </a:ext>
                </a:extLst>
              </a:tr>
              <a:tr h="69109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Debeli nanosi srednje zbijenoga pijeska, šljunka ili srednje krute gline debljine od nekoliko desetaka do više stotina metara.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180-360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15-50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70-250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1.15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788539"/>
                  </a:ext>
                </a:extLst>
              </a:tr>
              <a:tr h="76113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Nanosi slabo do srednje koherentni (sa ili bez mekih koherentnih slojeva) ili s predominantno mekim do srednje krutim koherentnim tlima.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&lt;180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&lt;15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&lt;70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1.35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157973"/>
                  </a:ext>
                </a:extLst>
              </a:tr>
              <a:tr h="76113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Profili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sadrže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površinski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sloj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karakterizira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brzina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v</a:t>
                      </a:r>
                      <a:r>
                        <a:rPr lang="en-US" sz="12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tzv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tipove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debljine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od 5 m do 20 m, 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ispod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njih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kruti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materijal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brzinom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većom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od 800 m/s.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1.40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71536"/>
                  </a:ext>
                </a:extLst>
              </a:tr>
              <a:tr h="515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S1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Nanosi koji sadrže najmanje 10 m debeli sloj mekane gline s visoko plastičnim indeksom (PI&gt;40) i visokim sadržajem vode.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&lt;100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10 - 20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039165"/>
                  </a:ext>
                </a:extLst>
              </a:tr>
              <a:tr h="5417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S2</a:t>
                      </a:r>
                      <a:endParaRPr lang="hr-H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Nanosi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likvefakcijski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osjetljivog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pijeska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gline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ili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bilo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koji tip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nije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opisan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od A do E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pod S1.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88310" algn="l"/>
                        </a:tabLs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856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2EAF36-2897-449F-853D-1A721DC9C086}"/>
              </a:ext>
            </a:extLst>
          </p:cNvPr>
          <p:cNvSpPr txBox="1"/>
          <p:nvPr/>
        </p:nvSpPr>
        <p:spPr>
          <a:xfrm rot="16200000">
            <a:off x="-643934" y="360437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/>
              <a:t>Eurokod</a:t>
            </a:r>
            <a:r>
              <a:rPr lang="hr-HR" b="1" dirty="0"/>
              <a:t> 8-1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453F0E-625C-4978-A135-5A3D9DD9CC6A}"/>
              </a:ext>
            </a:extLst>
          </p:cNvPr>
          <p:cNvSpPr/>
          <p:nvPr/>
        </p:nvSpPr>
        <p:spPr>
          <a:xfrm>
            <a:off x="2339752" y="2348880"/>
            <a:ext cx="223224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85ED5-4003-4936-9FF1-88F7AD72E3D5}"/>
              </a:ext>
            </a:extLst>
          </p:cNvPr>
          <p:cNvSpPr txBox="1"/>
          <p:nvPr/>
        </p:nvSpPr>
        <p:spPr>
          <a:xfrm>
            <a:off x="4499992" y="227222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485FD-D6B1-4D6F-B840-EB165E26F99A}"/>
              </a:ext>
            </a:extLst>
          </p:cNvPr>
          <p:cNvSpPr/>
          <p:nvPr/>
        </p:nvSpPr>
        <p:spPr>
          <a:xfrm>
            <a:off x="1403648" y="2925010"/>
            <a:ext cx="2448272" cy="2159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0E0D7-8A93-4156-A2DB-DC57D316F5EC}"/>
              </a:ext>
            </a:extLst>
          </p:cNvPr>
          <p:cNvSpPr txBox="1"/>
          <p:nvPr/>
        </p:nvSpPr>
        <p:spPr>
          <a:xfrm>
            <a:off x="5483620" y="367173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485FD-D6B1-4D6F-B840-EB165E26F99A}"/>
              </a:ext>
            </a:extLst>
          </p:cNvPr>
          <p:cNvSpPr/>
          <p:nvPr/>
        </p:nvSpPr>
        <p:spPr>
          <a:xfrm>
            <a:off x="2483768" y="3739680"/>
            <a:ext cx="309634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0E0D7-8A93-4156-A2DB-DC57D316F5EC}"/>
              </a:ext>
            </a:extLst>
          </p:cNvPr>
          <p:cNvSpPr txBox="1"/>
          <p:nvPr/>
        </p:nvSpPr>
        <p:spPr>
          <a:xfrm>
            <a:off x="1131266" y="305163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59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-2052736" y="5794567"/>
            <a:ext cx="1119673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4800" dirty="0">
                <a:solidFill>
                  <a:schemeClr val="tx1"/>
                </a:solidFill>
              </a:rPr>
              <a:t>3</a:t>
            </a:r>
            <a:r>
              <a:rPr lang="hr-HR" sz="4800" dirty="0"/>
              <a:t> </a:t>
            </a:r>
            <a:r>
              <a:rPr lang="hr-HR" sz="3400" dirty="0"/>
              <a:t>Nestabilnosti tla u seizmičkim uvjetima</a:t>
            </a:r>
          </a:p>
        </p:txBody>
      </p:sp>
    </p:spTree>
    <p:extLst>
      <p:ext uri="{BB962C8B-B14F-4D97-AF65-F5344CB8AC3E}">
        <p14:creationId xmlns:p14="http://schemas.microsoft.com/office/powerpoint/2010/main" val="217925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796EE9-10C6-4452-9D11-D6D3662AF471}"/>
              </a:ext>
            </a:extLst>
          </p:cNvPr>
          <p:cNvSpPr txBox="1"/>
          <p:nvPr/>
        </p:nvSpPr>
        <p:spPr>
          <a:xfrm>
            <a:off x="397747" y="1246353"/>
            <a:ext cx="478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Problem 1: </a:t>
            </a:r>
            <a:r>
              <a:rPr lang="hr-HR" sz="2400" b="1" dirty="0" err="1"/>
              <a:t>Likvefakcija</a:t>
            </a:r>
            <a:r>
              <a:rPr lang="hr-HR" sz="2400" b="1" dirty="0"/>
              <a:t> tla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D4487-143D-4F6C-8E79-496A73896976}"/>
              </a:ext>
            </a:extLst>
          </p:cNvPr>
          <p:cNvSpPr txBox="1"/>
          <p:nvPr/>
        </p:nvSpPr>
        <p:spPr>
          <a:xfrm>
            <a:off x="56699" y="178248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/>
              <a:t>Tla se privremeno pretvaraju u gustu tekućinu, gubeći pritom svoju posmičnu čvrstoću te sposobnost da podupru temelje građevina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12FA81F-4B23-4152-9F03-A4D49F92C729}"/>
              </a:ext>
            </a:extLst>
          </p:cNvPr>
          <p:cNvSpPr/>
          <p:nvPr/>
        </p:nvSpPr>
        <p:spPr>
          <a:xfrm>
            <a:off x="501253" y="3909778"/>
            <a:ext cx="2328333" cy="643467"/>
          </a:xfrm>
          <a:prstGeom prst="rect">
            <a:avLst/>
          </a:prstGeom>
          <a:solidFill>
            <a:srgbClr val="ED7D31">
              <a:alpha val="6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D760649-761A-4FB5-BC48-EBE5978197FD}"/>
              </a:ext>
            </a:extLst>
          </p:cNvPr>
          <p:cNvSpPr/>
          <p:nvPr/>
        </p:nvSpPr>
        <p:spPr>
          <a:xfrm>
            <a:off x="501253" y="4553245"/>
            <a:ext cx="2328333" cy="965200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8CE45278-E976-41BD-9E7F-A0A3B138EF7B}"/>
              </a:ext>
            </a:extLst>
          </p:cNvPr>
          <p:cNvCxnSpPr/>
          <p:nvPr/>
        </p:nvCxnSpPr>
        <p:spPr>
          <a:xfrm>
            <a:off x="501252" y="4317237"/>
            <a:ext cx="2328333" cy="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</p:cxn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8CBEE1DB-E10C-42DD-8DF3-2DCA7FFA3871}"/>
              </a:ext>
            </a:extLst>
          </p:cNvPr>
          <p:cNvSpPr/>
          <p:nvPr/>
        </p:nvSpPr>
        <p:spPr>
          <a:xfrm>
            <a:off x="890874" y="4186747"/>
            <a:ext cx="137160" cy="108373"/>
          </a:xfrm>
          <a:prstGeom prst="triangl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EFB0A70-CC55-490A-9DDB-6A05B9ACE7C4}"/>
              </a:ext>
            </a:extLst>
          </p:cNvPr>
          <p:cNvCxnSpPr/>
          <p:nvPr/>
        </p:nvCxnSpPr>
        <p:spPr>
          <a:xfrm>
            <a:off x="867538" y="4357825"/>
            <a:ext cx="183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7F7CFFB-411F-41AA-A961-D43D192E3310}"/>
              </a:ext>
            </a:extLst>
          </p:cNvPr>
          <p:cNvCxnSpPr/>
          <p:nvPr/>
        </p:nvCxnSpPr>
        <p:spPr>
          <a:xfrm>
            <a:off x="890874" y="4381637"/>
            <a:ext cx="137160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B7FBCEB-0CD0-4D26-A8C8-7CC140A69C19}"/>
              </a:ext>
            </a:extLst>
          </p:cNvPr>
          <p:cNvCxnSpPr/>
          <p:nvPr/>
        </p:nvCxnSpPr>
        <p:spPr>
          <a:xfrm>
            <a:off x="929450" y="4405450"/>
            <a:ext cx="71438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A27A039-57B3-4F3A-AE88-01376767C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56475" r="65624" b="10791"/>
          <a:stretch/>
        </p:blipFill>
        <p:spPr>
          <a:xfrm>
            <a:off x="1404670" y="2797154"/>
            <a:ext cx="521495" cy="1386840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99EA9060-7BCF-4D99-9C60-5E81B6B03D18}"/>
              </a:ext>
            </a:extLst>
          </p:cNvPr>
          <p:cNvSpPr txBox="1"/>
          <p:nvPr/>
        </p:nvSpPr>
        <p:spPr>
          <a:xfrm>
            <a:off x="457662" y="4085557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srgbClr val="0000FF"/>
                </a:solidFill>
                <a:latin typeface="Calibri" panose="020F0502020204030204"/>
              </a:rPr>
              <a:t>RPV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91C9BDA-65CC-43FA-9DC8-5E10114C1C94}"/>
              </a:ext>
            </a:extLst>
          </p:cNvPr>
          <p:cNvSpPr txBox="1"/>
          <p:nvPr/>
        </p:nvSpPr>
        <p:spPr>
          <a:xfrm>
            <a:off x="457661" y="5273271"/>
            <a:ext cx="1191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prstClr val="black"/>
                </a:solidFill>
                <a:latin typeface="Calibri" panose="020F0502020204030204"/>
              </a:rPr>
              <a:t>RAHLI PIJESAK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508B23B2-E19B-4656-BFA5-27640042BF14}"/>
              </a:ext>
            </a:extLst>
          </p:cNvPr>
          <p:cNvSpPr/>
          <p:nvPr/>
        </p:nvSpPr>
        <p:spPr>
          <a:xfrm>
            <a:off x="1528736" y="5032172"/>
            <a:ext cx="331929" cy="351523"/>
          </a:xfrm>
          <a:prstGeom prst="ellips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DB92E8A8-CDD9-4283-A852-A9BE1C4574AC}"/>
              </a:ext>
            </a:extLst>
          </p:cNvPr>
          <p:cNvCxnSpPr/>
          <p:nvPr/>
        </p:nvCxnSpPr>
        <p:spPr>
          <a:xfrm>
            <a:off x="1710037" y="5396983"/>
            <a:ext cx="0" cy="368299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4383D78-EE2F-4806-A9B4-D4E89C351292}"/>
              </a:ext>
            </a:extLst>
          </p:cNvPr>
          <p:cNvCxnSpPr/>
          <p:nvPr/>
        </p:nvCxnSpPr>
        <p:spPr>
          <a:xfrm>
            <a:off x="952315" y="5724726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DC392B26-9ADC-407F-951B-92023470476F}"/>
              </a:ext>
            </a:extLst>
          </p:cNvPr>
          <p:cNvCxnSpPr/>
          <p:nvPr/>
        </p:nvCxnSpPr>
        <p:spPr>
          <a:xfrm>
            <a:off x="2401224" y="5714259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81BDFA35-E612-479C-8861-E6AEC37DC493}"/>
              </a:ext>
            </a:extLst>
          </p:cNvPr>
          <p:cNvCxnSpPr/>
          <p:nvPr/>
        </p:nvCxnSpPr>
        <p:spPr>
          <a:xfrm flipV="1">
            <a:off x="947553" y="6827441"/>
            <a:ext cx="1448909" cy="5269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09639CEE-8C23-4C59-BA9A-E7883DC8D202}"/>
              </a:ext>
            </a:extLst>
          </p:cNvPr>
          <p:cNvSpPr/>
          <p:nvPr/>
        </p:nvSpPr>
        <p:spPr>
          <a:xfrm>
            <a:off x="952744" y="5856811"/>
            <a:ext cx="1438526" cy="981097"/>
          </a:xfrm>
          <a:prstGeom prst="rect">
            <a:avLst/>
          </a:prstGeom>
          <a:solidFill>
            <a:srgbClr val="00B0F0">
              <a:alpha val="2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6776123-9483-46B2-B4BC-4CE38FD2C45E}"/>
              </a:ext>
            </a:extLst>
          </p:cNvPr>
          <p:cNvSpPr/>
          <p:nvPr/>
        </p:nvSpPr>
        <p:spPr>
          <a:xfrm>
            <a:off x="957936" y="66089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0EDEA28F-E11A-47FD-9810-0746C8B60D3F}"/>
              </a:ext>
            </a:extLst>
          </p:cNvPr>
          <p:cNvSpPr/>
          <p:nvPr/>
        </p:nvSpPr>
        <p:spPr>
          <a:xfrm>
            <a:off x="990320" y="667542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A4B56F9C-DA61-43B2-B817-4CC6096ED519}"/>
              </a:ext>
            </a:extLst>
          </p:cNvPr>
          <p:cNvSpPr/>
          <p:nvPr/>
        </p:nvSpPr>
        <p:spPr>
          <a:xfrm>
            <a:off x="1065399" y="667542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5F0FA79-FBEE-442F-8B2C-13E66BB3B817}"/>
              </a:ext>
            </a:extLst>
          </p:cNvPr>
          <p:cNvSpPr/>
          <p:nvPr/>
        </p:nvSpPr>
        <p:spPr>
          <a:xfrm>
            <a:off x="1108093" y="66089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1285984-97F1-43AA-9B9A-3AEFB3C907AD}"/>
              </a:ext>
            </a:extLst>
          </p:cNvPr>
          <p:cNvSpPr/>
          <p:nvPr/>
        </p:nvSpPr>
        <p:spPr>
          <a:xfrm>
            <a:off x="1140477" y="652951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801685D3-E823-42BB-B7D2-3A17DF9478DE}"/>
              </a:ext>
            </a:extLst>
          </p:cNvPr>
          <p:cNvSpPr/>
          <p:nvPr/>
        </p:nvSpPr>
        <p:spPr>
          <a:xfrm>
            <a:off x="1075708" y="652951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8A90E23-A7B7-411E-B5B2-397752C354D9}"/>
              </a:ext>
            </a:extLst>
          </p:cNvPr>
          <p:cNvSpPr/>
          <p:nvPr/>
        </p:nvSpPr>
        <p:spPr>
          <a:xfrm>
            <a:off x="1075708" y="64454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E990A73-2AF7-4D0D-BAFA-C78BC28888D1}"/>
              </a:ext>
            </a:extLst>
          </p:cNvPr>
          <p:cNvSpPr/>
          <p:nvPr/>
        </p:nvSpPr>
        <p:spPr>
          <a:xfrm>
            <a:off x="1065399" y="63759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99C3BFC1-0437-43DF-BC10-76BC1F1CC688}"/>
              </a:ext>
            </a:extLst>
          </p:cNvPr>
          <p:cNvSpPr/>
          <p:nvPr/>
        </p:nvSpPr>
        <p:spPr>
          <a:xfrm>
            <a:off x="1043323" y="630296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67C5911-3132-428E-A168-589725135D55}"/>
              </a:ext>
            </a:extLst>
          </p:cNvPr>
          <p:cNvSpPr/>
          <p:nvPr/>
        </p:nvSpPr>
        <p:spPr>
          <a:xfrm>
            <a:off x="1010938" y="623646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5487D23-FC99-4233-ADF9-6EE7A3ECBAB6}"/>
              </a:ext>
            </a:extLst>
          </p:cNvPr>
          <p:cNvSpPr/>
          <p:nvPr/>
        </p:nvSpPr>
        <p:spPr>
          <a:xfrm>
            <a:off x="1000630" y="639615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6B8AFA6-280A-4160-93C4-D359992C0647}"/>
              </a:ext>
            </a:extLst>
          </p:cNvPr>
          <p:cNvSpPr/>
          <p:nvPr/>
        </p:nvSpPr>
        <p:spPr>
          <a:xfrm>
            <a:off x="962993" y="645609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BE4B2D87-D3BB-45AE-8AF6-F8A1351B9DDE}"/>
              </a:ext>
            </a:extLst>
          </p:cNvPr>
          <p:cNvSpPr/>
          <p:nvPr/>
        </p:nvSpPr>
        <p:spPr>
          <a:xfrm>
            <a:off x="978553" y="616997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4D84BB2F-89D5-4644-BAD7-A6F5EAD0EF02}"/>
              </a:ext>
            </a:extLst>
          </p:cNvPr>
          <p:cNvSpPr/>
          <p:nvPr/>
        </p:nvSpPr>
        <p:spPr>
          <a:xfrm>
            <a:off x="1088149" y="62429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88009E18-8B3B-42D3-9A52-764D4AD561DE}"/>
              </a:ext>
            </a:extLst>
          </p:cNvPr>
          <p:cNvSpPr/>
          <p:nvPr/>
        </p:nvSpPr>
        <p:spPr>
          <a:xfrm>
            <a:off x="1127420" y="617492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86D4F9EB-82B0-4337-A53D-05E168CD8B9F}"/>
              </a:ext>
            </a:extLst>
          </p:cNvPr>
          <p:cNvSpPr/>
          <p:nvPr/>
        </p:nvSpPr>
        <p:spPr>
          <a:xfrm>
            <a:off x="1172861" y="610347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4AD23442-C2F7-477C-889E-866FB0F098F1}"/>
              </a:ext>
            </a:extLst>
          </p:cNvPr>
          <p:cNvSpPr/>
          <p:nvPr/>
        </p:nvSpPr>
        <p:spPr>
          <a:xfrm>
            <a:off x="1140476" y="603698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09DE5034-44C4-42A8-B07F-991356E9102C}"/>
              </a:ext>
            </a:extLst>
          </p:cNvPr>
          <p:cNvSpPr/>
          <p:nvPr/>
        </p:nvSpPr>
        <p:spPr>
          <a:xfrm>
            <a:off x="1108091" y="597638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59CE360-05A4-4C6E-8705-3BA0AC5120E9}"/>
              </a:ext>
            </a:extLst>
          </p:cNvPr>
          <p:cNvSpPr/>
          <p:nvPr/>
        </p:nvSpPr>
        <p:spPr>
          <a:xfrm>
            <a:off x="1075706" y="592290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033D46B-938C-4FBE-BE5B-A44B5B448EE8}"/>
              </a:ext>
            </a:extLst>
          </p:cNvPr>
          <p:cNvSpPr/>
          <p:nvPr/>
        </p:nvSpPr>
        <p:spPr>
          <a:xfrm>
            <a:off x="1010937" y="592290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7DBAE5C7-FF60-4990-BA6E-0EF81317D7E8}"/>
              </a:ext>
            </a:extLst>
          </p:cNvPr>
          <p:cNvSpPr/>
          <p:nvPr/>
        </p:nvSpPr>
        <p:spPr>
          <a:xfrm>
            <a:off x="968245" y="597994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377FED94-3D3E-4CB0-8997-A02AB699586E}"/>
              </a:ext>
            </a:extLst>
          </p:cNvPr>
          <p:cNvSpPr/>
          <p:nvPr/>
        </p:nvSpPr>
        <p:spPr>
          <a:xfrm>
            <a:off x="1176722" y="6642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F490DB37-4E07-49F4-A23A-2A742E2D709E}"/>
              </a:ext>
            </a:extLst>
          </p:cNvPr>
          <p:cNvSpPr/>
          <p:nvPr/>
        </p:nvSpPr>
        <p:spPr>
          <a:xfrm>
            <a:off x="1209106" y="67086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58ADDB67-3C2F-496D-BC6E-629A44F7A0E6}"/>
              </a:ext>
            </a:extLst>
          </p:cNvPr>
          <p:cNvSpPr/>
          <p:nvPr/>
        </p:nvSpPr>
        <p:spPr>
          <a:xfrm>
            <a:off x="1284185" y="67086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B58C905-3978-451F-9B1E-083B114D2F80}"/>
              </a:ext>
            </a:extLst>
          </p:cNvPr>
          <p:cNvSpPr/>
          <p:nvPr/>
        </p:nvSpPr>
        <p:spPr>
          <a:xfrm>
            <a:off x="1326879" y="6642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8815F6A-99BC-43F1-8D78-F981CCCB91BD}"/>
              </a:ext>
            </a:extLst>
          </p:cNvPr>
          <p:cNvSpPr/>
          <p:nvPr/>
        </p:nvSpPr>
        <p:spPr>
          <a:xfrm>
            <a:off x="1359263" y="656275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052E0984-E816-453C-9E15-7F1CC8135699}"/>
              </a:ext>
            </a:extLst>
          </p:cNvPr>
          <p:cNvSpPr/>
          <p:nvPr/>
        </p:nvSpPr>
        <p:spPr>
          <a:xfrm>
            <a:off x="1294494" y="656275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F6CDFE4D-EA42-43D1-B5E0-6DE22A9B1947}"/>
              </a:ext>
            </a:extLst>
          </p:cNvPr>
          <p:cNvSpPr/>
          <p:nvPr/>
        </p:nvSpPr>
        <p:spPr>
          <a:xfrm>
            <a:off x="1294494" y="64786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811953CF-4A7B-4BDE-BDB4-A83A0053CC85}"/>
              </a:ext>
            </a:extLst>
          </p:cNvPr>
          <p:cNvSpPr/>
          <p:nvPr/>
        </p:nvSpPr>
        <p:spPr>
          <a:xfrm>
            <a:off x="1284185" y="64091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CB2914C5-59C9-4490-93D6-EF65E329901B}"/>
              </a:ext>
            </a:extLst>
          </p:cNvPr>
          <p:cNvSpPr/>
          <p:nvPr/>
        </p:nvSpPr>
        <p:spPr>
          <a:xfrm>
            <a:off x="1262109" y="633621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2BDD25BD-8C6D-44B9-BC85-9B8C90C166D1}"/>
              </a:ext>
            </a:extLst>
          </p:cNvPr>
          <p:cNvSpPr/>
          <p:nvPr/>
        </p:nvSpPr>
        <p:spPr>
          <a:xfrm>
            <a:off x="1229724" y="626971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74EA957-DE92-4F36-A816-71ABDC54CFF1}"/>
              </a:ext>
            </a:extLst>
          </p:cNvPr>
          <p:cNvSpPr/>
          <p:nvPr/>
        </p:nvSpPr>
        <p:spPr>
          <a:xfrm>
            <a:off x="1219416" y="642940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374DF4-0AB0-490C-8C62-E9BFCF4B840C}"/>
              </a:ext>
            </a:extLst>
          </p:cNvPr>
          <p:cNvSpPr/>
          <p:nvPr/>
        </p:nvSpPr>
        <p:spPr>
          <a:xfrm>
            <a:off x="1181779" y="64893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FA5A36C3-7413-4B1F-8E11-6BE4620B469C}"/>
              </a:ext>
            </a:extLst>
          </p:cNvPr>
          <p:cNvSpPr/>
          <p:nvPr/>
        </p:nvSpPr>
        <p:spPr>
          <a:xfrm>
            <a:off x="1197339" y="62032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0ECE78B8-E251-4897-8D7C-4460BA72FD97}"/>
              </a:ext>
            </a:extLst>
          </p:cNvPr>
          <p:cNvSpPr/>
          <p:nvPr/>
        </p:nvSpPr>
        <p:spPr>
          <a:xfrm>
            <a:off x="1306935" y="6276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BC286244-9D13-4250-A06B-F551C2710F76}"/>
              </a:ext>
            </a:extLst>
          </p:cNvPr>
          <p:cNvSpPr/>
          <p:nvPr/>
        </p:nvSpPr>
        <p:spPr>
          <a:xfrm>
            <a:off x="1346206" y="620817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EB086006-4EF2-4DE4-93EE-064221464233}"/>
              </a:ext>
            </a:extLst>
          </p:cNvPr>
          <p:cNvSpPr/>
          <p:nvPr/>
        </p:nvSpPr>
        <p:spPr>
          <a:xfrm>
            <a:off x="1391647" y="613672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5630E84C-CB3F-4040-90F7-F72853EA4F19}"/>
              </a:ext>
            </a:extLst>
          </p:cNvPr>
          <p:cNvSpPr/>
          <p:nvPr/>
        </p:nvSpPr>
        <p:spPr>
          <a:xfrm>
            <a:off x="1359262" y="60702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9D7B51C1-ABA1-462D-B555-5488E2A239A1}"/>
              </a:ext>
            </a:extLst>
          </p:cNvPr>
          <p:cNvSpPr/>
          <p:nvPr/>
        </p:nvSpPr>
        <p:spPr>
          <a:xfrm>
            <a:off x="1326877" y="600963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37499B42-77D2-4674-B1A0-ABB23F8B4CFB}"/>
              </a:ext>
            </a:extLst>
          </p:cNvPr>
          <p:cNvSpPr/>
          <p:nvPr/>
        </p:nvSpPr>
        <p:spPr>
          <a:xfrm>
            <a:off x="1294492" y="59561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2363DF4-985E-46D6-8C1D-CDA86EFB9959}"/>
              </a:ext>
            </a:extLst>
          </p:cNvPr>
          <p:cNvSpPr/>
          <p:nvPr/>
        </p:nvSpPr>
        <p:spPr>
          <a:xfrm>
            <a:off x="1229723" y="595615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EA3C089C-9B54-44B7-8BE9-2688A6EE3DCB}"/>
              </a:ext>
            </a:extLst>
          </p:cNvPr>
          <p:cNvSpPr/>
          <p:nvPr/>
        </p:nvSpPr>
        <p:spPr>
          <a:xfrm>
            <a:off x="1187031" y="601319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2852BE91-0003-4105-B6E4-F2D032BA92A5}"/>
              </a:ext>
            </a:extLst>
          </p:cNvPr>
          <p:cNvSpPr/>
          <p:nvPr/>
        </p:nvSpPr>
        <p:spPr>
          <a:xfrm>
            <a:off x="1410966" y="66624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AF4DE0C-A58D-496E-814B-DD43521735DC}"/>
              </a:ext>
            </a:extLst>
          </p:cNvPr>
          <p:cNvSpPr/>
          <p:nvPr/>
        </p:nvSpPr>
        <p:spPr>
          <a:xfrm>
            <a:off x="1443350" y="672890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DB8065FA-E338-402E-8254-D7CF858547CC}"/>
              </a:ext>
            </a:extLst>
          </p:cNvPr>
          <p:cNvSpPr/>
          <p:nvPr/>
        </p:nvSpPr>
        <p:spPr>
          <a:xfrm>
            <a:off x="1518429" y="672890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1758C09B-9124-4D6D-B9C0-3B07DF94C097}"/>
              </a:ext>
            </a:extLst>
          </p:cNvPr>
          <p:cNvSpPr/>
          <p:nvPr/>
        </p:nvSpPr>
        <p:spPr>
          <a:xfrm>
            <a:off x="1561123" y="66624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F11E73EC-8023-4C28-9829-87DCB4AE4BFB}"/>
              </a:ext>
            </a:extLst>
          </p:cNvPr>
          <p:cNvSpPr/>
          <p:nvPr/>
        </p:nvSpPr>
        <p:spPr>
          <a:xfrm>
            <a:off x="1593507" y="658299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F546FD03-FDFD-4787-846E-CB6F618AF1D1}"/>
              </a:ext>
            </a:extLst>
          </p:cNvPr>
          <p:cNvSpPr/>
          <p:nvPr/>
        </p:nvSpPr>
        <p:spPr>
          <a:xfrm>
            <a:off x="1528738" y="658299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0D4BC4C2-D5B7-4B41-B0A2-9EE26830FCB0}"/>
              </a:ext>
            </a:extLst>
          </p:cNvPr>
          <p:cNvSpPr/>
          <p:nvPr/>
        </p:nvSpPr>
        <p:spPr>
          <a:xfrm>
            <a:off x="1528738" y="64989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1B3389C-A43C-4501-BAC5-0B6A3FDBD220}"/>
              </a:ext>
            </a:extLst>
          </p:cNvPr>
          <p:cNvSpPr/>
          <p:nvPr/>
        </p:nvSpPr>
        <p:spPr>
          <a:xfrm>
            <a:off x="1518429" y="642940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2212AECF-4741-4377-8B46-087A257488D6}"/>
              </a:ext>
            </a:extLst>
          </p:cNvPr>
          <p:cNvSpPr/>
          <p:nvPr/>
        </p:nvSpPr>
        <p:spPr>
          <a:xfrm>
            <a:off x="1496353" y="635644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9BD1F1C9-530C-4B98-AEDB-9108CBE7E634}"/>
              </a:ext>
            </a:extLst>
          </p:cNvPr>
          <p:cNvSpPr/>
          <p:nvPr/>
        </p:nvSpPr>
        <p:spPr>
          <a:xfrm>
            <a:off x="1463968" y="62899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8F2B2C16-8149-445C-9D58-2051DA9233B2}"/>
              </a:ext>
            </a:extLst>
          </p:cNvPr>
          <p:cNvSpPr/>
          <p:nvPr/>
        </p:nvSpPr>
        <p:spPr>
          <a:xfrm>
            <a:off x="1453660" y="64496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B89AD848-0B96-4142-8EC2-9DADEE440604}"/>
              </a:ext>
            </a:extLst>
          </p:cNvPr>
          <p:cNvSpPr/>
          <p:nvPr/>
        </p:nvSpPr>
        <p:spPr>
          <a:xfrm>
            <a:off x="1416023" y="650958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63EBE651-CD92-48F6-B7CD-7B8CA0BE18C0}"/>
              </a:ext>
            </a:extLst>
          </p:cNvPr>
          <p:cNvSpPr/>
          <p:nvPr/>
        </p:nvSpPr>
        <p:spPr>
          <a:xfrm>
            <a:off x="1431583" y="622345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41817C95-D83F-477D-9BC7-92226B69037D}"/>
              </a:ext>
            </a:extLst>
          </p:cNvPr>
          <p:cNvSpPr/>
          <p:nvPr/>
        </p:nvSpPr>
        <p:spPr>
          <a:xfrm>
            <a:off x="1541179" y="62964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9A50FE67-C48A-4594-89D2-1FB086E3E234}"/>
              </a:ext>
            </a:extLst>
          </p:cNvPr>
          <p:cNvSpPr/>
          <p:nvPr/>
        </p:nvSpPr>
        <p:spPr>
          <a:xfrm>
            <a:off x="1580450" y="622840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6E89783-63DD-4F20-8CCD-300CAA1BFED4}"/>
              </a:ext>
            </a:extLst>
          </p:cNvPr>
          <p:cNvSpPr/>
          <p:nvPr/>
        </p:nvSpPr>
        <p:spPr>
          <a:xfrm>
            <a:off x="1625891" y="615696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BAFBE08A-F579-4AB8-882B-20B0FD831226}"/>
              </a:ext>
            </a:extLst>
          </p:cNvPr>
          <p:cNvSpPr/>
          <p:nvPr/>
        </p:nvSpPr>
        <p:spPr>
          <a:xfrm>
            <a:off x="1593506" y="609046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F1D55B7D-3231-4582-B9FD-89CB366B00AB}"/>
              </a:ext>
            </a:extLst>
          </p:cNvPr>
          <p:cNvSpPr/>
          <p:nvPr/>
        </p:nvSpPr>
        <p:spPr>
          <a:xfrm>
            <a:off x="1561121" y="602986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F3DEC134-4076-4FE6-91F5-3B67A0629006}"/>
              </a:ext>
            </a:extLst>
          </p:cNvPr>
          <p:cNvSpPr/>
          <p:nvPr/>
        </p:nvSpPr>
        <p:spPr>
          <a:xfrm>
            <a:off x="1528736" y="597638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0F583219-C71B-450C-A96D-2A6E123A1118}"/>
              </a:ext>
            </a:extLst>
          </p:cNvPr>
          <p:cNvSpPr/>
          <p:nvPr/>
        </p:nvSpPr>
        <p:spPr>
          <a:xfrm>
            <a:off x="1463967" y="597638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6455F148-6C95-4E76-86C0-B19A8AFAE88E}"/>
              </a:ext>
            </a:extLst>
          </p:cNvPr>
          <p:cNvSpPr/>
          <p:nvPr/>
        </p:nvSpPr>
        <p:spPr>
          <a:xfrm>
            <a:off x="1421275" y="603342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22EAEE78-1113-43A3-8C88-73D47B9A937A}"/>
              </a:ext>
            </a:extLst>
          </p:cNvPr>
          <p:cNvSpPr/>
          <p:nvPr/>
        </p:nvSpPr>
        <p:spPr>
          <a:xfrm>
            <a:off x="1654008" y="658869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768A41FF-8D5C-4DD1-9A77-135E7FA470C5}"/>
              </a:ext>
            </a:extLst>
          </p:cNvPr>
          <p:cNvSpPr/>
          <p:nvPr/>
        </p:nvSpPr>
        <p:spPr>
          <a:xfrm>
            <a:off x="1686392" y="66551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F2CD2BB5-1D6C-4B70-83A4-E7349F2C497B}"/>
              </a:ext>
            </a:extLst>
          </p:cNvPr>
          <p:cNvSpPr/>
          <p:nvPr/>
        </p:nvSpPr>
        <p:spPr>
          <a:xfrm>
            <a:off x="1761471" y="66551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753BD3F1-15A4-488B-BD6B-207979A4488E}"/>
              </a:ext>
            </a:extLst>
          </p:cNvPr>
          <p:cNvSpPr/>
          <p:nvPr/>
        </p:nvSpPr>
        <p:spPr>
          <a:xfrm>
            <a:off x="1804165" y="658869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B0B1D07E-7C9C-4E21-807E-8855CED4FC37}"/>
              </a:ext>
            </a:extLst>
          </p:cNvPr>
          <p:cNvSpPr/>
          <p:nvPr/>
        </p:nvSpPr>
        <p:spPr>
          <a:xfrm>
            <a:off x="1836549" y="650927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EF70807-2FAF-4542-AF43-4DF5CB0502D5}"/>
              </a:ext>
            </a:extLst>
          </p:cNvPr>
          <p:cNvSpPr/>
          <p:nvPr/>
        </p:nvSpPr>
        <p:spPr>
          <a:xfrm>
            <a:off x="1771780" y="650927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433D27BF-28C1-463C-8821-3E84221FEF36}"/>
              </a:ext>
            </a:extLst>
          </p:cNvPr>
          <p:cNvSpPr/>
          <p:nvPr/>
        </p:nvSpPr>
        <p:spPr>
          <a:xfrm>
            <a:off x="1771780" y="642520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4A57087C-BFE1-4386-9327-3D0377FBCCCC}"/>
              </a:ext>
            </a:extLst>
          </p:cNvPr>
          <p:cNvSpPr/>
          <p:nvPr/>
        </p:nvSpPr>
        <p:spPr>
          <a:xfrm>
            <a:off x="1761471" y="63556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0966DA7E-9D11-4D25-8F08-C60B336C2090}"/>
              </a:ext>
            </a:extLst>
          </p:cNvPr>
          <p:cNvSpPr/>
          <p:nvPr/>
        </p:nvSpPr>
        <p:spPr>
          <a:xfrm>
            <a:off x="1739395" y="628272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752A3745-6DE2-45D1-9BFF-4D2291DBF401}"/>
              </a:ext>
            </a:extLst>
          </p:cNvPr>
          <p:cNvSpPr/>
          <p:nvPr/>
        </p:nvSpPr>
        <p:spPr>
          <a:xfrm>
            <a:off x="1707010" y="621623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8B3A838B-16AA-49EC-8128-E84AA0815162}"/>
              </a:ext>
            </a:extLst>
          </p:cNvPr>
          <p:cNvSpPr/>
          <p:nvPr/>
        </p:nvSpPr>
        <p:spPr>
          <a:xfrm>
            <a:off x="1696702" y="63759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013EB70B-5183-4796-834F-7906B2DF1050}"/>
              </a:ext>
            </a:extLst>
          </p:cNvPr>
          <p:cNvSpPr/>
          <p:nvPr/>
        </p:nvSpPr>
        <p:spPr>
          <a:xfrm>
            <a:off x="1659065" y="643586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5028C1DC-0449-40D2-9648-14C8956DFC25}"/>
              </a:ext>
            </a:extLst>
          </p:cNvPr>
          <p:cNvSpPr/>
          <p:nvPr/>
        </p:nvSpPr>
        <p:spPr>
          <a:xfrm>
            <a:off x="1674625" y="61497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7F60C860-5E24-4235-8482-E230FF0D56D5}"/>
              </a:ext>
            </a:extLst>
          </p:cNvPr>
          <p:cNvSpPr/>
          <p:nvPr/>
        </p:nvSpPr>
        <p:spPr>
          <a:xfrm>
            <a:off x="1784221" y="622269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4AC2DB14-8414-4380-AD76-37C48C961857}"/>
              </a:ext>
            </a:extLst>
          </p:cNvPr>
          <p:cNvSpPr/>
          <p:nvPr/>
        </p:nvSpPr>
        <p:spPr>
          <a:xfrm>
            <a:off x="1823492" y="615468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5C013681-EDA8-4013-BA21-C797197B1C58}"/>
              </a:ext>
            </a:extLst>
          </p:cNvPr>
          <p:cNvSpPr/>
          <p:nvPr/>
        </p:nvSpPr>
        <p:spPr>
          <a:xfrm>
            <a:off x="1868933" y="608324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DBEECDAD-F254-4880-AB85-57819944424D}"/>
              </a:ext>
            </a:extLst>
          </p:cNvPr>
          <p:cNvSpPr/>
          <p:nvPr/>
        </p:nvSpPr>
        <p:spPr>
          <a:xfrm>
            <a:off x="1836548" y="601674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61D7F10A-CE9C-4A87-8666-75648BEF9AF9}"/>
              </a:ext>
            </a:extLst>
          </p:cNvPr>
          <p:cNvSpPr/>
          <p:nvPr/>
        </p:nvSpPr>
        <p:spPr>
          <a:xfrm>
            <a:off x="1804163" y="595615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327B6807-6C20-4C89-9302-ACFA9DB06D8D}"/>
              </a:ext>
            </a:extLst>
          </p:cNvPr>
          <p:cNvSpPr/>
          <p:nvPr/>
        </p:nvSpPr>
        <p:spPr>
          <a:xfrm>
            <a:off x="1771778" y="590266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D0155667-7F7F-4A36-947D-698445987041}"/>
              </a:ext>
            </a:extLst>
          </p:cNvPr>
          <p:cNvSpPr/>
          <p:nvPr/>
        </p:nvSpPr>
        <p:spPr>
          <a:xfrm>
            <a:off x="1707009" y="59026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246016B5-833F-42B3-BE30-0D47100518C2}"/>
              </a:ext>
            </a:extLst>
          </p:cNvPr>
          <p:cNvSpPr/>
          <p:nvPr/>
        </p:nvSpPr>
        <p:spPr>
          <a:xfrm>
            <a:off x="1664317" y="595970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DFF17952-7739-4B5C-B80A-9B0A436CD6C9}"/>
              </a:ext>
            </a:extLst>
          </p:cNvPr>
          <p:cNvSpPr/>
          <p:nvPr/>
        </p:nvSpPr>
        <p:spPr>
          <a:xfrm>
            <a:off x="1872794" y="662194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2471E515-443C-48FC-8E81-7E57503A26F0}"/>
              </a:ext>
            </a:extLst>
          </p:cNvPr>
          <p:cNvSpPr/>
          <p:nvPr/>
        </p:nvSpPr>
        <p:spPr>
          <a:xfrm>
            <a:off x="1905178" y="668843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1215FF1-351A-4614-BD65-03C55990B6DA}"/>
              </a:ext>
            </a:extLst>
          </p:cNvPr>
          <p:cNvSpPr/>
          <p:nvPr/>
        </p:nvSpPr>
        <p:spPr>
          <a:xfrm>
            <a:off x="1980257" y="668843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FEF6C9C6-A70E-467F-A534-40110131F72F}"/>
              </a:ext>
            </a:extLst>
          </p:cNvPr>
          <p:cNvSpPr/>
          <p:nvPr/>
        </p:nvSpPr>
        <p:spPr>
          <a:xfrm>
            <a:off x="2022951" y="662194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8751E2D-944E-4AD1-946E-7551655C07AE}"/>
              </a:ext>
            </a:extLst>
          </p:cNvPr>
          <p:cNvSpPr/>
          <p:nvPr/>
        </p:nvSpPr>
        <p:spPr>
          <a:xfrm>
            <a:off x="2055335" y="654252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3066E38A-3836-4578-9F20-547235361D70}"/>
              </a:ext>
            </a:extLst>
          </p:cNvPr>
          <p:cNvSpPr/>
          <p:nvPr/>
        </p:nvSpPr>
        <p:spPr>
          <a:xfrm>
            <a:off x="1990566" y="654252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EDC92FD7-129F-434C-8D64-429FB5715346}"/>
              </a:ext>
            </a:extLst>
          </p:cNvPr>
          <p:cNvSpPr/>
          <p:nvPr/>
        </p:nvSpPr>
        <p:spPr>
          <a:xfrm>
            <a:off x="1990566" y="645844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3C1F430-C954-4FA6-93D5-003C5CE6BAAE}"/>
              </a:ext>
            </a:extLst>
          </p:cNvPr>
          <p:cNvSpPr/>
          <p:nvPr/>
        </p:nvSpPr>
        <p:spPr>
          <a:xfrm>
            <a:off x="1980257" y="638893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310AC74C-7FBB-453B-8E2C-DC7BEF419AE8}"/>
              </a:ext>
            </a:extLst>
          </p:cNvPr>
          <p:cNvSpPr/>
          <p:nvPr/>
        </p:nvSpPr>
        <p:spPr>
          <a:xfrm>
            <a:off x="1958181" y="631597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1FA879D0-4BC2-4AFF-9BC1-E31E37377284}"/>
              </a:ext>
            </a:extLst>
          </p:cNvPr>
          <p:cNvSpPr/>
          <p:nvPr/>
        </p:nvSpPr>
        <p:spPr>
          <a:xfrm>
            <a:off x="1925796" y="624947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1C13F8CA-19F1-42CE-8A90-96F40DE45927}"/>
              </a:ext>
            </a:extLst>
          </p:cNvPr>
          <p:cNvSpPr/>
          <p:nvPr/>
        </p:nvSpPr>
        <p:spPr>
          <a:xfrm>
            <a:off x="1915488" y="640916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DF827B56-1C8F-4F6A-92E0-09D220C98D2E}"/>
              </a:ext>
            </a:extLst>
          </p:cNvPr>
          <p:cNvSpPr/>
          <p:nvPr/>
        </p:nvSpPr>
        <p:spPr>
          <a:xfrm>
            <a:off x="1877851" y="646910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6FDE17BC-66CD-4695-B014-721C8CEF5577}"/>
              </a:ext>
            </a:extLst>
          </p:cNvPr>
          <p:cNvSpPr/>
          <p:nvPr/>
        </p:nvSpPr>
        <p:spPr>
          <a:xfrm>
            <a:off x="1893411" y="61829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A231C1B4-44B3-4476-85A1-153CA6362769}"/>
              </a:ext>
            </a:extLst>
          </p:cNvPr>
          <p:cNvSpPr/>
          <p:nvPr/>
        </p:nvSpPr>
        <p:spPr>
          <a:xfrm>
            <a:off x="2003007" y="625594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BFAC18C4-F8B4-44F1-9861-307CB29429CF}"/>
              </a:ext>
            </a:extLst>
          </p:cNvPr>
          <p:cNvSpPr/>
          <p:nvPr/>
        </p:nvSpPr>
        <p:spPr>
          <a:xfrm>
            <a:off x="2042278" y="618793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9FE69582-61FE-4DCD-83A7-6CDDD6397094}"/>
              </a:ext>
            </a:extLst>
          </p:cNvPr>
          <p:cNvSpPr/>
          <p:nvPr/>
        </p:nvSpPr>
        <p:spPr>
          <a:xfrm>
            <a:off x="2087719" y="61164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30AF3DF-D021-4DC2-93F9-21399832AEBA}"/>
              </a:ext>
            </a:extLst>
          </p:cNvPr>
          <p:cNvSpPr/>
          <p:nvPr/>
        </p:nvSpPr>
        <p:spPr>
          <a:xfrm>
            <a:off x="2055334" y="604999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D69A9464-88AF-4391-82F0-1F6806B42CDE}"/>
              </a:ext>
            </a:extLst>
          </p:cNvPr>
          <p:cNvSpPr/>
          <p:nvPr/>
        </p:nvSpPr>
        <p:spPr>
          <a:xfrm>
            <a:off x="2022949" y="598939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436FEB39-8903-409E-B1D0-02442DB321C5}"/>
              </a:ext>
            </a:extLst>
          </p:cNvPr>
          <p:cNvSpPr/>
          <p:nvPr/>
        </p:nvSpPr>
        <p:spPr>
          <a:xfrm>
            <a:off x="1990564" y="593591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0596E7CA-F1F4-457C-A7CC-651BF301F8FD}"/>
              </a:ext>
            </a:extLst>
          </p:cNvPr>
          <p:cNvSpPr/>
          <p:nvPr/>
        </p:nvSpPr>
        <p:spPr>
          <a:xfrm>
            <a:off x="1925795" y="593591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05154CC0-FE7A-4577-BB24-670F406D6257}"/>
              </a:ext>
            </a:extLst>
          </p:cNvPr>
          <p:cNvSpPr/>
          <p:nvPr/>
        </p:nvSpPr>
        <p:spPr>
          <a:xfrm>
            <a:off x="1883103" y="599295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BE8E8B6-5A3F-475F-8C98-AD7DD2984DA9}"/>
              </a:ext>
            </a:extLst>
          </p:cNvPr>
          <p:cNvSpPr/>
          <p:nvPr/>
        </p:nvSpPr>
        <p:spPr>
          <a:xfrm>
            <a:off x="2107038" y="6642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FEDAF54-CA74-4EBF-8589-8E3EF02F6E58}"/>
              </a:ext>
            </a:extLst>
          </p:cNvPr>
          <p:cNvSpPr/>
          <p:nvPr/>
        </p:nvSpPr>
        <p:spPr>
          <a:xfrm>
            <a:off x="2139422" y="67086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BD7E0C91-898B-46E3-8E39-F46D49EA9222}"/>
              </a:ext>
            </a:extLst>
          </p:cNvPr>
          <p:cNvSpPr/>
          <p:nvPr/>
        </p:nvSpPr>
        <p:spPr>
          <a:xfrm>
            <a:off x="2214501" y="67086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50348A71-9443-4395-B5BA-40C4841A6B15}"/>
              </a:ext>
            </a:extLst>
          </p:cNvPr>
          <p:cNvSpPr/>
          <p:nvPr/>
        </p:nvSpPr>
        <p:spPr>
          <a:xfrm>
            <a:off x="2257195" y="6642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B080C7A6-3EF5-4121-934E-EA145E4650D2}"/>
              </a:ext>
            </a:extLst>
          </p:cNvPr>
          <p:cNvSpPr/>
          <p:nvPr/>
        </p:nvSpPr>
        <p:spPr>
          <a:xfrm>
            <a:off x="2289579" y="656275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F68E609-0BD9-41E7-9524-646CE9B8EE16}"/>
              </a:ext>
            </a:extLst>
          </p:cNvPr>
          <p:cNvSpPr/>
          <p:nvPr/>
        </p:nvSpPr>
        <p:spPr>
          <a:xfrm>
            <a:off x="2224810" y="656275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45EF7876-CC04-4E67-AF4D-41E9216FA477}"/>
              </a:ext>
            </a:extLst>
          </p:cNvPr>
          <p:cNvSpPr/>
          <p:nvPr/>
        </p:nvSpPr>
        <p:spPr>
          <a:xfrm>
            <a:off x="2224810" y="64786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361C60C-48F0-41F3-8F73-89B236DE601C}"/>
              </a:ext>
            </a:extLst>
          </p:cNvPr>
          <p:cNvSpPr/>
          <p:nvPr/>
        </p:nvSpPr>
        <p:spPr>
          <a:xfrm>
            <a:off x="2214501" y="64091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FBE34B47-6555-48FC-973E-2FE63E8A2660}"/>
              </a:ext>
            </a:extLst>
          </p:cNvPr>
          <p:cNvSpPr/>
          <p:nvPr/>
        </p:nvSpPr>
        <p:spPr>
          <a:xfrm>
            <a:off x="2192425" y="633621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3342C2A3-0DEC-4C9E-BF06-99F03B927A51}"/>
              </a:ext>
            </a:extLst>
          </p:cNvPr>
          <p:cNvSpPr/>
          <p:nvPr/>
        </p:nvSpPr>
        <p:spPr>
          <a:xfrm>
            <a:off x="2160040" y="626971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6ACBC3DB-64AE-43E6-94B7-6B444224F345}"/>
              </a:ext>
            </a:extLst>
          </p:cNvPr>
          <p:cNvSpPr/>
          <p:nvPr/>
        </p:nvSpPr>
        <p:spPr>
          <a:xfrm>
            <a:off x="2149732" y="642940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AD7D9F6D-BEE1-46E6-BA76-7F48A9C92F98}"/>
              </a:ext>
            </a:extLst>
          </p:cNvPr>
          <p:cNvSpPr/>
          <p:nvPr/>
        </p:nvSpPr>
        <p:spPr>
          <a:xfrm>
            <a:off x="2112095" y="64893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10A91455-1BE3-4CF6-8B62-C8D24E3D1242}"/>
              </a:ext>
            </a:extLst>
          </p:cNvPr>
          <p:cNvSpPr/>
          <p:nvPr/>
        </p:nvSpPr>
        <p:spPr>
          <a:xfrm>
            <a:off x="2127655" y="62032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0A0BE692-62D3-4678-9FBA-93A797E5A40D}"/>
              </a:ext>
            </a:extLst>
          </p:cNvPr>
          <p:cNvSpPr/>
          <p:nvPr/>
        </p:nvSpPr>
        <p:spPr>
          <a:xfrm>
            <a:off x="2237251" y="627617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8FC468CF-6ED7-4681-BA44-C23E0958EBC9}"/>
              </a:ext>
            </a:extLst>
          </p:cNvPr>
          <p:cNvSpPr/>
          <p:nvPr/>
        </p:nvSpPr>
        <p:spPr>
          <a:xfrm>
            <a:off x="2276522" y="620817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4D46D912-9CBD-4A33-A450-DF18CB32C491}"/>
              </a:ext>
            </a:extLst>
          </p:cNvPr>
          <p:cNvSpPr/>
          <p:nvPr/>
        </p:nvSpPr>
        <p:spPr>
          <a:xfrm>
            <a:off x="2321963" y="613672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C339BEE4-09DA-4F78-B0F8-6D247299B4BE}"/>
              </a:ext>
            </a:extLst>
          </p:cNvPr>
          <p:cNvSpPr/>
          <p:nvPr/>
        </p:nvSpPr>
        <p:spPr>
          <a:xfrm>
            <a:off x="2289578" y="60702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A99101B6-CA0A-494A-A055-9D449C9DBC53}"/>
              </a:ext>
            </a:extLst>
          </p:cNvPr>
          <p:cNvSpPr/>
          <p:nvPr/>
        </p:nvSpPr>
        <p:spPr>
          <a:xfrm>
            <a:off x="2257193" y="600963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B3FB8463-FD3C-49A5-B990-41F7AE11DD1A}"/>
              </a:ext>
            </a:extLst>
          </p:cNvPr>
          <p:cNvSpPr/>
          <p:nvPr/>
        </p:nvSpPr>
        <p:spPr>
          <a:xfrm>
            <a:off x="2224808" y="59561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39F83DA1-059D-457F-8E22-3455382B3D27}"/>
              </a:ext>
            </a:extLst>
          </p:cNvPr>
          <p:cNvSpPr/>
          <p:nvPr/>
        </p:nvSpPr>
        <p:spPr>
          <a:xfrm>
            <a:off x="2160039" y="595615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BC47C7CA-E051-4C59-A31C-CCF7F20F4C85}"/>
              </a:ext>
            </a:extLst>
          </p:cNvPr>
          <p:cNvSpPr/>
          <p:nvPr/>
        </p:nvSpPr>
        <p:spPr>
          <a:xfrm>
            <a:off x="2117347" y="601319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0A3B3E0E-EDC8-4B58-B42B-8FD593F87041}"/>
              </a:ext>
            </a:extLst>
          </p:cNvPr>
          <p:cNvSpPr/>
          <p:nvPr/>
        </p:nvSpPr>
        <p:spPr>
          <a:xfrm>
            <a:off x="1642004" y="603102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C523CF53-23DC-42E9-8A2D-151CDDC6D273}"/>
              </a:ext>
            </a:extLst>
          </p:cNvPr>
          <p:cNvSpPr/>
          <p:nvPr/>
        </p:nvSpPr>
        <p:spPr>
          <a:xfrm>
            <a:off x="1658275" y="65090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33E5F710-5FA3-4B05-8BB6-529EA4B3F64D}"/>
              </a:ext>
            </a:extLst>
          </p:cNvPr>
          <p:cNvSpPr/>
          <p:nvPr/>
        </p:nvSpPr>
        <p:spPr>
          <a:xfrm>
            <a:off x="961016" y="653560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D844C99-8575-4E09-A847-6A8F473A8A8D}"/>
              </a:ext>
            </a:extLst>
          </p:cNvPr>
          <p:cNvSpPr/>
          <p:nvPr/>
        </p:nvSpPr>
        <p:spPr>
          <a:xfrm>
            <a:off x="998033" y="610199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94A67290-2716-40A9-8FDE-36F5DC47045E}"/>
              </a:ext>
            </a:extLst>
          </p:cNvPr>
          <p:cNvSpPr/>
          <p:nvPr/>
        </p:nvSpPr>
        <p:spPr>
          <a:xfrm>
            <a:off x="996010" y="60409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E8168197-F98E-41AE-938C-FD33E3161906}"/>
              </a:ext>
            </a:extLst>
          </p:cNvPr>
          <p:cNvSpPr/>
          <p:nvPr/>
        </p:nvSpPr>
        <p:spPr>
          <a:xfrm>
            <a:off x="1704435" y="60816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E9C94F7-083A-4022-91FD-B44DADF092DB}"/>
              </a:ext>
            </a:extLst>
          </p:cNvPr>
          <p:cNvSpPr/>
          <p:nvPr/>
        </p:nvSpPr>
        <p:spPr>
          <a:xfrm>
            <a:off x="1761470" y="604257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4307D8C7-E70A-4194-A5CD-54427830A1EC}"/>
              </a:ext>
            </a:extLst>
          </p:cNvPr>
          <p:cNvSpPr/>
          <p:nvPr/>
        </p:nvSpPr>
        <p:spPr>
          <a:xfrm>
            <a:off x="1340185" y="636668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54AA29C3-D02D-4097-B980-B0C9DA6AB4BD}"/>
              </a:ext>
            </a:extLst>
          </p:cNvPr>
          <p:cNvSpPr/>
          <p:nvPr/>
        </p:nvSpPr>
        <p:spPr>
          <a:xfrm>
            <a:off x="1388891" y="641350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780FAE0D-9D03-44AD-AC52-AD8A23254C31}"/>
              </a:ext>
            </a:extLst>
          </p:cNvPr>
          <p:cNvSpPr/>
          <p:nvPr/>
        </p:nvSpPr>
        <p:spPr>
          <a:xfrm>
            <a:off x="1232169" y="61429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7BFB2DC4-6B45-4F7A-A9E0-737A9DBB1074}"/>
              </a:ext>
            </a:extLst>
          </p:cNvPr>
          <p:cNvSpPr/>
          <p:nvPr/>
        </p:nvSpPr>
        <p:spPr>
          <a:xfrm>
            <a:off x="1283714" y="610117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7A6AB80B-7B7C-4A1A-B66F-77AECA9585D1}"/>
              </a:ext>
            </a:extLst>
          </p:cNvPr>
          <p:cNvSpPr/>
          <p:nvPr/>
        </p:nvSpPr>
        <p:spPr>
          <a:xfrm>
            <a:off x="3788143" y="5846135"/>
            <a:ext cx="1438526" cy="981097"/>
          </a:xfrm>
          <a:prstGeom prst="rect">
            <a:avLst/>
          </a:prstGeom>
          <a:solidFill>
            <a:srgbClr val="00B0F0">
              <a:alpha val="2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ABA90F9A-5DA4-4680-8B35-EDB3C3B5DD04}"/>
              </a:ext>
            </a:extLst>
          </p:cNvPr>
          <p:cNvSpPr/>
          <p:nvPr/>
        </p:nvSpPr>
        <p:spPr>
          <a:xfrm>
            <a:off x="3355542" y="3909778"/>
            <a:ext cx="2328333" cy="643467"/>
          </a:xfrm>
          <a:prstGeom prst="rect">
            <a:avLst/>
          </a:prstGeom>
          <a:solidFill>
            <a:srgbClr val="ED7D31">
              <a:alpha val="6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37F058EC-6587-4ED8-BF99-F63CDF51DA70}"/>
              </a:ext>
            </a:extLst>
          </p:cNvPr>
          <p:cNvSpPr/>
          <p:nvPr/>
        </p:nvSpPr>
        <p:spPr>
          <a:xfrm>
            <a:off x="3355542" y="4553245"/>
            <a:ext cx="2328333" cy="965200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Isosceles Triangle 312">
            <a:extLst>
              <a:ext uri="{FF2B5EF4-FFF2-40B4-BE49-F238E27FC236}">
                <a16:creationId xmlns:a16="http://schemas.microsoft.com/office/drawing/2014/main" id="{81EBF59C-0253-4624-93D1-75A61ABE7FC3}"/>
              </a:ext>
            </a:extLst>
          </p:cNvPr>
          <p:cNvSpPr/>
          <p:nvPr/>
        </p:nvSpPr>
        <p:spPr>
          <a:xfrm>
            <a:off x="3710116" y="4186747"/>
            <a:ext cx="137160" cy="108373"/>
          </a:xfrm>
          <a:prstGeom prst="triangl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8A6B742B-03EB-4BF5-8EB3-8BCF1ECA44D5}"/>
              </a:ext>
            </a:extLst>
          </p:cNvPr>
          <p:cNvCxnSpPr/>
          <p:nvPr/>
        </p:nvCxnSpPr>
        <p:spPr>
          <a:xfrm>
            <a:off x="3686780" y="4357825"/>
            <a:ext cx="183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464043E1-27F1-45DF-ABE5-FAFC68F7EA62}"/>
              </a:ext>
            </a:extLst>
          </p:cNvPr>
          <p:cNvCxnSpPr/>
          <p:nvPr/>
        </p:nvCxnSpPr>
        <p:spPr>
          <a:xfrm>
            <a:off x="3710116" y="4381637"/>
            <a:ext cx="137160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18A12C80-7ED6-4541-A6A2-E8E89A3C83DF}"/>
              </a:ext>
            </a:extLst>
          </p:cNvPr>
          <p:cNvCxnSpPr/>
          <p:nvPr/>
        </p:nvCxnSpPr>
        <p:spPr>
          <a:xfrm>
            <a:off x="3748692" y="4405450"/>
            <a:ext cx="71438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sp>
        <p:nvSpPr>
          <p:cNvPr id="317" name="TextBox 316">
            <a:extLst>
              <a:ext uri="{FF2B5EF4-FFF2-40B4-BE49-F238E27FC236}">
                <a16:creationId xmlns:a16="http://schemas.microsoft.com/office/drawing/2014/main" id="{D3BFFE1A-3A82-4B2B-99FD-056B6CD4FE9D}"/>
              </a:ext>
            </a:extLst>
          </p:cNvPr>
          <p:cNvSpPr txBox="1"/>
          <p:nvPr/>
        </p:nvSpPr>
        <p:spPr>
          <a:xfrm>
            <a:off x="3311951" y="4085557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srgbClr val="0000FF"/>
                </a:solidFill>
                <a:latin typeface="Calibri" panose="020F0502020204030204"/>
              </a:rPr>
              <a:t>RPV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D645AF2E-0AF6-42A9-B705-67CCF90D7283}"/>
              </a:ext>
            </a:extLst>
          </p:cNvPr>
          <p:cNvSpPr txBox="1"/>
          <p:nvPr/>
        </p:nvSpPr>
        <p:spPr>
          <a:xfrm>
            <a:off x="4238438" y="5081506"/>
            <a:ext cx="14454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prstClr val="black"/>
                </a:solidFill>
                <a:latin typeface="Calibri" panose="020F0502020204030204"/>
              </a:rPr>
              <a:t>SEIZMIČKA POBUDA</a:t>
            </a:r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id="{78B7830D-1B19-49F9-AE1E-EC1776C91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56475" r="65624" b="10791"/>
          <a:stretch/>
        </p:blipFill>
        <p:spPr>
          <a:xfrm>
            <a:off x="4299078" y="2700000"/>
            <a:ext cx="521495" cy="1386840"/>
          </a:xfrm>
          <a:prstGeom prst="rect">
            <a:avLst/>
          </a:prstGeom>
        </p:spPr>
      </p:pic>
      <p:sp>
        <p:nvSpPr>
          <p:cNvPr id="320" name="Rectangle 319">
            <a:extLst>
              <a:ext uri="{FF2B5EF4-FFF2-40B4-BE49-F238E27FC236}">
                <a16:creationId xmlns:a16="http://schemas.microsoft.com/office/drawing/2014/main" id="{D8A71CF2-EBDE-41AA-93C6-B133922A79FA}"/>
              </a:ext>
            </a:extLst>
          </p:cNvPr>
          <p:cNvSpPr/>
          <p:nvPr/>
        </p:nvSpPr>
        <p:spPr>
          <a:xfrm rot="1074670">
            <a:off x="4681850" y="2713219"/>
            <a:ext cx="525126" cy="1421183"/>
          </a:xfrm>
          <a:prstGeom prst="rect">
            <a:avLst/>
          </a:prstGeom>
          <a:blipFill dpi="0" rotWithShape="1">
            <a:blip r:embed="rId5">
              <a:alphaModFix amt="38000"/>
            </a:blip>
            <a:srcRect/>
            <a:stretch>
              <a:fillRect l="-2000" r="-2000" b="-2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A80C2BA8-BA97-4B0A-83A4-2AACF5CABD55}"/>
              </a:ext>
            </a:extLst>
          </p:cNvPr>
          <p:cNvSpPr/>
          <p:nvPr/>
        </p:nvSpPr>
        <p:spPr>
          <a:xfrm rot="20425462">
            <a:off x="3872483" y="2727593"/>
            <a:ext cx="525126" cy="1421183"/>
          </a:xfrm>
          <a:prstGeom prst="rect">
            <a:avLst/>
          </a:prstGeom>
          <a:blipFill dpi="0" rotWithShape="1">
            <a:blip r:embed="rId5">
              <a:alphaModFix amt="38000"/>
            </a:blip>
            <a:srcRect/>
            <a:stretch>
              <a:fillRect l="-2000" r="-2000" b="-2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Freeform 69">
            <a:extLst>
              <a:ext uri="{FF2B5EF4-FFF2-40B4-BE49-F238E27FC236}">
                <a16:creationId xmlns:a16="http://schemas.microsoft.com/office/drawing/2014/main" id="{BB2D1CE4-E001-4235-ACDE-895DEB382A0F}"/>
              </a:ext>
            </a:extLst>
          </p:cNvPr>
          <p:cNvSpPr/>
          <p:nvPr/>
        </p:nvSpPr>
        <p:spPr>
          <a:xfrm>
            <a:off x="4311297" y="4123711"/>
            <a:ext cx="483393" cy="998069"/>
          </a:xfrm>
          <a:custGeom>
            <a:avLst/>
            <a:gdLst>
              <a:gd name="connsiteX0" fmla="*/ 483393 w 483393"/>
              <a:gd name="connsiteY0" fmla="*/ 864393 h 864393"/>
              <a:gd name="connsiteX1" fmla="*/ 0 w 483393"/>
              <a:gd name="connsiteY1" fmla="*/ 864393 h 864393"/>
              <a:gd name="connsiteX2" fmla="*/ 411956 w 483393"/>
              <a:gd name="connsiteY2" fmla="*/ 721518 h 864393"/>
              <a:gd name="connsiteX3" fmla="*/ 88106 w 483393"/>
              <a:gd name="connsiteY3" fmla="*/ 566737 h 864393"/>
              <a:gd name="connsiteX4" fmla="*/ 371475 w 483393"/>
              <a:gd name="connsiteY4" fmla="*/ 385762 h 864393"/>
              <a:gd name="connsiteX5" fmla="*/ 173831 w 483393"/>
              <a:gd name="connsiteY5" fmla="*/ 219075 h 864393"/>
              <a:gd name="connsiteX6" fmla="*/ 311943 w 483393"/>
              <a:gd name="connsiteY6" fmla="*/ 92868 h 864393"/>
              <a:gd name="connsiteX7" fmla="*/ 238125 w 483393"/>
              <a:gd name="connsiteY7" fmla="*/ 0 h 86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393" h="864393">
                <a:moveTo>
                  <a:pt x="483393" y="864393"/>
                </a:moveTo>
                <a:lnTo>
                  <a:pt x="0" y="864393"/>
                </a:lnTo>
                <a:lnTo>
                  <a:pt x="411956" y="721518"/>
                </a:lnTo>
                <a:lnTo>
                  <a:pt x="88106" y="566737"/>
                </a:lnTo>
                <a:lnTo>
                  <a:pt x="371475" y="385762"/>
                </a:lnTo>
                <a:lnTo>
                  <a:pt x="173831" y="219075"/>
                </a:lnTo>
                <a:lnTo>
                  <a:pt x="311943" y="92868"/>
                </a:lnTo>
                <a:lnTo>
                  <a:pt x="238125" y="0"/>
                </a:lnTo>
              </a:path>
            </a:pathLst>
          </a:custGeom>
          <a:noFill/>
          <a:ln w="1270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Curved Down Arrow 77">
            <a:extLst>
              <a:ext uri="{FF2B5EF4-FFF2-40B4-BE49-F238E27FC236}">
                <a16:creationId xmlns:a16="http://schemas.microsoft.com/office/drawing/2014/main" id="{B5197683-5AD6-4063-A2C5-00602DF74217}"/>
              </a:ext>
            </a:extLst>
          </p:cNvPr>
          <p:cNvSpPr/>
          <p:nvPr/>
        </p:nvSpPr>
        <p:spPr>
          <a:xfrm rot="1345075">
            <a:off x="4794690" y="2538178"/>
            <a:ext cx="292067" cy="128731"/>
          </a:xfrm>
          <a:prstGeom prst="curvedDownArrow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Curved Down Arrow 79">
            <a:extLst>
              <a:ext uri="{FF2B5EF4-FFF2-40B4-BE49-F238E27FC236}">
                <a16:creationId xmlns:a16="http://schemas.microsoft.com/office/drawing/2014/main" id="{82FA12D6-C7B2-4F11-B7C8-DC3D024B58C7}"/>
              </a:ext>
            </a:extLst>
          </p:cNvPr>
          <p:cNvSpPr/>
          <p:nvPr/>
        </p:nvSpPr>
        <p:spPr>
          <a:xfrm rot="20701682">
            <a:off x="4025284" y="2520013"/>
            <a:ext cx="292067" cy="128731"/>
          </a:xfrm>
          <a:prstGeom prst="curvedDownArrow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Freeform 80">
            <a:extLst>
              <a:ext uri="{FF2B5EF4-FFF2-40B4-BE49-F238E27FC236}">
                <a16:creationId xmlns:a16="http://schemas.microsoft.com/office/drawing/2014/main" id="{FA938E5D-0867-43B8-BA3D-B3139B382393}"/>
              </a:ext>
            </a:extLst>
          </p:cNvPr>
          <p:cNvSpPr/>
          <p:nvPr/>
        </p:nvSpPr>
        <p:spPr>
          <a:xfrm>
            <a:off x="5181135" y="3797518"/>
            <a:ext cx="214624" cy="773350"/>
          </a:xfrm>
          <a:custGeom>
            <a:avLst/>
            <a:gdLst>
              <a:gd name="connsiteX0" fmla="*/ 61913 w 180975"/>
              <a:gd name="connsiteY0" fmla="*/ 602457 h 602457"/>
              <a:gd name="connsiteX1" fmla="*/ 57150 w 180975"/>
              <a:gd name="connsiteY1" fmla="*/ 476250 h 602457"/>
              <a:gd name="connsiteX2" fmla="*/ 7144 w 180975"/>
              <a:gd name="connsiteY2" fmla="*/ 402432 h 602457"/>
              <a:gd name="connsiteX3" fmla="*/ 0 w 180975"/>
              <a:gd name="connsiteY3" fmla="*/ 330994 h 602457"/>
              <a:gd name="connsiteX4" fmla="*/ 14288 w 180975"/>
              <a:gd name="connsiteY4" fmla="*/ 252413 h 602457"/>
              <a:gd name="connsiteX5" fmla="*/ 76200 w 180975"/>
              <a:gd name="connsiteY5" fmla="*/ 147638 h 602457"/>
              <a:gd name="connsiteX6" fmla="*/ 92869 w 180975"/>
              <a:gd name="connsiteY6" fmla="*/ 90488 h 602457"/>
              <a:gd name="connsiteX7" fmla="*/ 92869 w 180975"/>
              <a:gd name="connsiteY7" fmla="*/ 90488 h 602457"/>
              <a:gd name="connsiteX8" fmla="*/ 57150 w 180975"/>
              <a:gd name="connsiteY8" fmla="*/ 95250 h 602457"/>
              <a:gd name="connsiteX9" fmla="*/ 57150 w 180975"/>
              <a:gd name="connsiteY9" fmla="*/ 95250 h 602457"/>
              <a:gd name="connsiteX10" fmla="*/ 26194 w 180975"/>
              <a:gd name="connsiteY10" fmla="*/ 100013 h 602457"/>
              <a:gd name="connsiteX11" fmla="*/ 61913 w 180975"/>
              <a:gd name="connsiteY11" fmla="*/ 42863 h 602457"/>
              <a:gd name="connsiteX12" fmla="*/ 85725 w 180975"/>
              <a:gd name="connsiteY12" fmla="*/ 21432 h 602457"/>
              <a:gd name="connsiteX13" fmla="*/ 102394 w 180975"/>
              <a:gd name="connsiteY13" fmla="*/ 2382 h 602457"/>
              <a:gd name="connsiteX14" fmla="*/ 121444 w 180975"/>
              <a:gd name="connsiteY14" fmla="*/ 0 h 602457"/>
              <a:gd name="connsiteX15" fmla="*/ 135732 w 180975"/>
              <a:gd name="connsiteY15" fmla="*/ 16669 h 602457"/>
              <a:gd name="connsiteX16" fmla="*/ 159544 w 180975"/>
              <a:gd name="connsiteY16" fmla="*/ 54769 h 602457"/>
              <a:gd name="connsiteX17" fmla="*/ 173832 w 180975"/>
              <a:gd name="connsiteY17" fmla="*/ 85725 h 602457"/>
              <a:gd name="connsiteX18" fmla="*/ 180975 w 180975"/>
              <a:gd name="connsiteY18" fmla="*/ 100013 h 602457"/>
              <a:gd name="connsiteX19" fmla="*/ 159544 w 180975"/>
              <a:gd name="connsiteY19" fmla="*/ 97632 h 602457"/>
              <a:gd name="connsiteX20" fmla="*/ 159544 w 180975"/>
              <a:gd name="connsiteY20" fmla="*/ 97632 h 602457"/>
              <a:gd name="connsiteX21" fmla="*/ 126207 w 180975"/>
              <a:gd name="connsiteY21" fmla="*/ 78582 h 602457"/>
              <a:gd name="connsiteX22" fmla="*/ 104775 w 180975"/>
              <a:gd name="connsiteY22" fmla="*/ 161925 h 602457"/>
              <a:gd name="connsiteX23" fmla="*/ 52388 w 180975"/>
              <a:gd name="connsiteY23" fmla="*/ 242888 h 602457"/>
              <a:gd name="connsiteX24" fmla="*/ 28575 w 180975"/>
              <a:gd name="connsiteY24" fmla="*/ 302419 h 602457"/>
              <a:gd name="connsiteX25" fmla="*/ 28575 w 180975"/>
              <a:gd name="connsiteY25" fmla="*/ 371475 h 602457"/>
              <a:gd name="connsiteX26" fmla="*/ 42863 w 180975"/>
              <a:gd name="connsiteY26" fmla="*/ 426244 h 602457"/>
              <a:gd name="connsiteX27" fmla="*/ 71438 w 180975"/>
              <a:gd name="connsiteY27" fmla="*/ 466725 h 602457"/>
              <a:gd name="connsiteX28" fmla="*/ 88107 w 180975"/>
              <a:gd name="connsiteY28" fmla="*/ 504825 h 602457"/>
              <a:gd name="connsiteX29" fmla="*/ 104775 w 180975"/>
              <a:gd name="connsiteY29" fmla="*/ 564357 h 602457"/>
              <a:gd name="connsiteX30" fmla="*/ 61913 w 180975"/>
              <a:gd name="connsiteY30" fmla="*/ 602457 h 6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0975" h="602457">
                <a:moveTo>
                  <a:pt x="61913" y="602457"/>
                </a:moveTo>
                <a:lnTo>
                  <a:pt x="57150" y="476250"/>
                </a:lnTo>
                <a:lnTo>
                  <a:pt x="7144" y="402432"/>
                </a:lnTo>
                <a:lnTo>
                  <a:pt x="0" y="330994"/>
                </a:lnTo>
                <a:lnTo>
                  <a:pt x="14288" y="252413"/>
                </a:lnTo>
                <a:lnTo>
                  <a:pt x="76200" y="147638"/>
                </a:lnTo>
                <a:lnTo>
                  <a:pt x="92869" y="90488"/>
                </a:lnTo>
                <a:lnTo>
                  <a:pt x="92869" y="90488"/>
                </a:lnTo>
                <a:lnTo>
                  <a:pt x="57150" y="95250"/>
                </a:lnTo>
                <a:lnTo>
                  <a:pt x="57150" y="95250"/>
                </a:lnTo>
                <a:lnTo>
                  <a:pt x="26194" y="100013"/>
                </a:lnTo>
                <a:lnTo>
                  <a:pt x="61913" y="42863"/>
                </a:lnTo>
                <a:lnTo>
                  <a:pt x="85725" y="21432"/>
                </a:lnTo>
                <a:lnTo>
                  <a:pt x="102394" y="2382"/>
                </a:lnTo>
                <a:lnTo>
                  <a:pt x="121444" y="0"/>
                </a:lnTo>
                <a:lnTo>
                  <a:pt x="135732" y="16669"/>
                </a:lnTo>
                <a:lnTo>
                  <a:pt x="159544" y="54769"/>
                </a:lnTo>
                <a:lnTo>
                  <a:pt x="173832" y="85725"/>
                </a:lnTo>
                <a:lnTo>
                  <a:pt x="180975" y="100013"/>
                </a:lnTo>
                <a:lnTo>
                  <a:pt x="159544" y="97632"/>
                </a:lnTo>
                <a:lnTo>
                  <a:pt x="159544" y="97632"/>
                </a:lnTo>
                <a:lnTo>
                  <a:pt x="126207" y="78582"/>
                </a:lnTo>
                <a:lnTo>
                  <a:pt x="104775" y="161925"/>
                </a:lnTo>
                <a:lnTo>
                  <a:pt x="52388" y="242888"/>
                </a:lnTo>
                <a:lnTo>
                  <a:pt x="28575" y="302419"/>
                </a:lnTo>
                <a:lnTo>
                  <a:pt x="28575" y="371475"/>
                </a:lnTo>
                <a:lnTo>
                  <a:pt x="42863" y="426244"/>
                </a:lnTo>
                <a:lnTo>
                  <a:pt x="71438" y="466725"/>
                </a:lnTo>
                <a:lnTo>
                  <a:pt x="88107" y="504825"/>
                </a:lnTo>
                <a:lnTo>
                  <a:pt x="104775" y="564357"/>
                </a:lnTo>
                <a:lnTo>
                  <a:pt x="61913" y="602457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" name="Freeform 81">
            <a:extLst>
              <a:ext uri="{FF2B5EF4-FFF2-40B4-BE49-F238E27FC236}">
                <a16:creationId xmlns:a16="http://schemas.microsoft.com/office/drawing/2014/main" id="{20B9A7CC-A109-4F08-9A09-37968D0A8877}"/>
              </a:ext>
            </a:extLst>
          </p:cNvPr>
          <p:cNvSpPr/>
          <p:nvPr/>
        </p:nvSpPr>
        <p:spPr>
          <a:xfrm>
            <a:off x="5441955" y="3766138"/>
            <a:ext cx="228600" cy="779621"/>
          </a:xfrm>
          <a:custGeom>
            <a:avLst/>
            <a:gdLst>
              <a:gd name="connsiteX0" fmla="*/ 69056 w 228600"/>
              <a:gd name="connsiteY0" fmla="*/ 647700 h 652462"/>
              <a:gd name="connsiteX1" fmla="*/ 88106 w 228600"/>
              <a:gd name="connsiteY1" fmla="*/ 588169 h 652462"/>
              <a:gd name="connsiteX2" fmla="*/ 95250 w 228600"/>
              <a:gd name="connsiteY2" fmla="*/ 516731 h 652462"/>
              <a:gd name="connsiteX3" fmla="*/ 109537 w 228600"/>
              <a:gd name="connsiteY3" fmla="*/ 411956 h 652462"/>
              <a:gd name="connsiteX4" fmla="*/ 100012 w 228600"/>
              <a:gd name="connsiteY4" fmla="*/ 307181 h 652462"/>
              <a:gd name="connsiteX5" fmla="*/ 90487 w 228600"/>
              <a:gd name="connsiteY5" fmla="*/ 140494 h 652462"/>
              <a:gd name="connsiteX6" fmla="*/ 69056 w 228600"/>
              <a:gd name="connsiteY6" fmla="*/ 119062 h 652462"/>
              <a:gd name="connsiteX7" fmla="*/ 0 w 228600"/>
              <a:gd name="connsiteY7" fmla="*/ 128587 h 652462"/>
              <a:gd name="connsiteX8" fmla="*/ 0 w 228600"/>
              <a:gd name="connsiteY8" fmla="*/ 128587 h 652462"/>
              <a:gd name="connsiteX9" fmla="*/ 11906 w 228600"/>
              <a:gd name="connsiteY9" fmla="*/ 90487 h 652462"/>
              <a:gd name="connsiteX10" fmla="*/ 50006 w 228600"/>
              <a:gd name="connsiteY10" fmla="*/ 69056 h 652462"/>
              <a:gd name="connsiteX11" fmla="*/ 66675 w 228600"/>
              <a:gd name="connsiteY11" fmla="*/ 40481 h 652462"/>
              <a:gd name="connsiteX12" fmla="*/ 73818 w 228600"/>
              <a:gd name="connsiteY12" fmla="*/ 11906 h 652462"/>
              <a:gd name="connsiteX13" fmla="*/ 95250 w 228600"/>
              <a:gd name="connsiteY13" fmla="*/ 0 h 652462"/>
              <a:gd name="connsiteX14" fmla="*/ 126206 w 228600"/>
              <a:gd name="connsiteY14" fmla="*/ 2381 h 652462"/>
              <a:gd name="connsiteX15" fmla="*/ 145256 w 228600"/>
              <a:gd name="connsiteY15" fmla="*/ 40481 h 652462"/>
              <a:gd name="connsiteX16" fmla="*/ 178593 w 228600"/>
              <a:gd name="connsiteY16" fmla="*/ 78581 h 652462"/>
              <a:gd name="connsiteX17" fmla="*/ 211931 w 228600"/>
              <a:gd name="connsiteY17" fmla="*/ 114300 h 652462"/>
              <a:gd name="connsiteX18" fmla="*/ 228600 w 228600"/>
              <a:gd name="connsiteY18" fmla="*/ 135731 h 652462"/>
              <a:gd name="connsiteX19" fmla="*/ 169068 w 228600"/>
              <a:gd name="connsiteY19" fmla="*/ 135731 h 652462"/>
              <a:gd name="connsiteX20" fmla="*/ 121443 w 228600"/>
              <a:gd name="connsiteY20" fmla="*/ 133350 h 652462"/>
              <a:gd name="connsiteX21" fmla="*/ 116681 w 228600"/>
              <a:gd name="connsiteY21" fmla="*/ 202406 h 652462"/>
              <a:gd name="connsiteX22" fmla="*/ 126206 w 228600"/>
              <a:gd name="connsiteY22" fmla="*/ 304800 h 652462"/>
              <a:gd name="connsiteX23" fmla="*/ 133350 w 228600"/>
              <a:gd name="connsiteY23" fmla="*/ 366712 h 652462"/>
              <a:gd name="connsiteX24" fmla="*/ 135731 w 228600"/>
              <a:gd name="connsiteY24" fmla="*/ 438150 h 652462"/>
              <a:gd name="connsiteX25" fmla="*/ 145256 w 228600"/>
              <a:gd name="connsiteY25" fmla="*/ 538162 h 652462"/>
              <a:gd name="connsiteX26" fmla="*/ 145256 w 228600"/>
              <a:gd name="connsiteY26" fmla="*/ 607219 h 652462"/>
              <a:gd name="connsiteX27" fmla="*/ 152400 w 228600"/>
              <a:gd name="connsiteY27" fmla="*/ 652462 h 652462"/>
              <a:gd name="connsiteX28" fmla="*/ 69056 w 228600"/>
              <a:gd name="connsiteY28" fmla="*/ 64770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652462">
                <a:moveTo>
                  <a:pt x="69056" y="647700"/>
                </a:moveTo>
                <a:lnTo>
                  <a:pt x="88106" y="588169"/>
                </a:lnTo>
                <a:lnTo>
                  <a:pt x="95250" y="516731"/>
                </a:lnTo>
                <a:lnTo>
                  <a:pt x="109537" y="411956"/>
                </a:lnTo>
                <a:lnTo>
                  <a:pt x="100012" y="307181"/>
                </a:lnTo>
                <a:lnTo>
                  <a:pt x="90487" y="140494"/>
                </a:lnTo>
                <a:lnTo>
                  <a:pt x="69056" y="119062"/>
                </a:lnTo>
                <a:lnTo>
                  <a:pt x="0" y="128587"/>
                </a:lnTo>
                <a:lnTo>
                  <a:pt x="0" y="128587"/>
                </a:lnTo>
                <a:lnTo>
                  <a:pt x="11906" y="90487"/>
                </a:lnTo>
                <a:lnTo>
                  <a:pt x="50006" y="69056"/>
                </a:lnTo>
                <a:lnTo>
                  <a:pt x="66675" y="40481"/>
                </a:lnTo>
                <a:lnTo>
                  <a:pt x="73818" y="11906"/>
                </a:lnTo>
                <a:lnTo>
                  <a:pt x="95250" y="0"/>
                </a:lnTo>
                <a:lnTo>
                  <a:pt x="126206" y="2381"/>
                </a:lnTo>
                <a:lnTo>
                  <a:pt x="145256" y="40481"/>
                </a:lnTo>
                <a:lnTo>
                  <a:pt x="178593" y="78581"/>
                </a:lnTo>
                <a:lnTo>
                  <a:pt x="211931" y="114300"/>
                </a:lnTo>
                <a:lnTo>
                  <a:pt x="228600" y="135731"/>
                </a:lnTo>
                <a:lnTo>
                  <a:pt x="169068" y="135731"/>
                </a:lnTo>
                <a:lnTo>
                  <a:pt x="121443" y="133350"/>
                </a:lnTo>
                <a:lnTo>
                  <a:pt x="116681" y="202406"/>
                </a:lnTo>
                <a:lnTo>
                  <a:pt x="126206" y="304800"/>
                </a:lnTo>
                <a:lnTo>
                  <a:pt x="133350" y="366712"/>
                </a:lnTo>
                <a:cubicBezTo>
                  <a:pt x="134144" y="390525"/>
                  <a:pt x="134937" y="414337"/>
                  <a:pt x="135731" y="438150"/>
                </a:cubicBezTo>
                <a:lnTo>
                  <a:pt x="145256" y="538162"/>
                </a:lnTo>
                <a:lnTo>
                  <a:pt x="145256" y="607219"/>
                </a:lnTo>
                <a:lnTo>
                  <a:pt x="152400" y="652462"/>
                </a:lnTo>
                <a:lnTo>
                  <a:pt x="69056" y="64770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E4A2984C-7E8F-46AD-8A3B-048772F01DC4}"/>
              </a:ext>
            </a:extLst>
          </p:cNvPr>
          <p:cNvCxnSpPr/>
          <p:nvPr/>
        </p:nvCxnSpPr>
        <p:spPr>
          <a:xfrm>
            <a:off x="3355541" y="4317237"/>
            <a:ext cx="2328333" cy="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584C5B39-5C86-4850-B12A-A54C82AD1C87}"/>
              </a:ext>
            </a:extLst>
          </p:cNvPr>
          <p:cNvSpPr txBox="1"/>
          <p:nvPr/>
        </p:nvSpPr>
        <p:spPr>
          <a:xfrm>
            <a:off x="4816721" y="3372601"/>
            <a:ext cx="1445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PJEŠČANI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VULKANI</a:t>
            </a: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F062C020-9BE4-4A1C-82CA-CDC5220A8CFC}"/>
              </a:ext>
            </a:extLst>
          </p:cNvPr>
          <p:cNvSpPr/>
          <p:nvPr/>
        </p:nvSpPr>
        <p:spPr>
          <a:xfrm>
            <a:off x="3904675" y="66084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C818AA1C-FF15-4B8D-89F2-73067D345A0D}"/>
              </a:ext>
            </a:extLst>
          </p:cNvPr>
          <p:cNvSpPr/>
          <p:nvPr/>
        </p:nvSpPr>
        <p:spPr>
          <a:xfrm>
            <a:off x="3931849" y="674140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8A9CD1F7-02D2-41AA-BD20-BC6E0675218A}"/>
              </a:ext>
            </a:extLst>
          </p:cNvPr>
          <p:cNvSpPr/>
          <p:nvPr/>
        </p:nvSpPr>
        <p:spPr>
          <a:xfrm>
            <a:off x="4021773" y="673550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54D5A345-7D10-4528-A488-561D5FF8AAE4}"/>
              </a:ext>
            </a:extLst>
          </p:cNvPr>
          <p:cNvSpPr/>
          <p:nvPr/>
        </p:nvSpPr>
        <p:spPr>
          <a:xfrm>
            <a:off x="4021118" y="662624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F090E5EA-9A6A-4E71-ADD5-B5B98EAC6F76}"/>
              </a:ext>
            </a:extLst>
          </p:cNvPr>
          <p:cNvSpPr/>
          <p:nvPr/>
        </p:nvSpPr>
        <p:spPr>
          <a:xfrm>
            <a:off x="4154028" y="67265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6DDD3729-9FEA-45AD-A660-69FD2610EC0C}"/>
              </a:ext>
            </a:extLst>
          </p:cNvPr>
          <p:cNvSpPr/>
          <p:nvPr/>
        </p:nvSpPr>
        <p:spPr>
          <a:xfrm>
            <a:off x="4130540" y="66180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278E12BB-0A4C-439E-905C-EC32F9312317}"/>
              </a:ext>
            </a:extLst>
          </p:cNvPr>
          <p:cNvSpPr/>
          <p:nvPr/>
        </p:nvSpPr>
        <p:spPr>
          <a:xfrm>
            <a:off x="4056787" y="65254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7B520BDD-C8F5-4D81-8F97-88231CF230C8}"/>
              </a:ext>
            </a:extLst>
          </p:cNvPr>
          <p:cNvSpPr/>
          <p:nvPr/>
        </p:nvSpPr>
        <p:spPr>
          <a:xfrm>
            <a:off x="3971476" y="651403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EC93EAE2-222F-4CF3-A123-B8009206D190}"/>
              </a:ext>
            </a:extLst>
          </p:cNvPr>
          <p:cNvSpPr/>
          <p:nvPr/>
        </p:nvSpPr>
        <p:spPr>
          <a:xfrm>
            <a:off x="3900607" y="643535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C4D6D56F-777F-4A15-9800-7792F6D8EE86}"/>
              </a:ext>
            </a:extLst>
          </p:cNvPr>
          <p:cNvSpPr/>
          <p:nvPr/>
        </p:nvSpPr>
        <p:spPr>
          <a:xfrm>
            <a:off x="3966673" y="636239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ABCA69D3-1E7F-401D-9038-5F4C99CEFF77}"/>
              </a:ext>
            </a:extLst>
          </p:cNvPr>
          <p:cNvSpPr/>
          <p:nvPr/>
        </p:nvSpPr>
        <p:spPr>
          <a:xfrm>
            <a:off x="4058103" y="640505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95665715-AF8D-4A24-8F84-4CC88B27E04B}"/>
              </a:ext>
            </a:extLst>
          </p:cNvPr>
          <p:cNvSpPr/>
          <p:nvPr/>
        </p:nvSpPr>
        <p:spPr>
          <a:xfrm>
            <a:off x="4250526" y="67071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538CD8AA-2411-45B9-B083-22201EFA044B}"/>
              </a:ext>
            </a:extLst>
          </p:cNvPr>
          <p:cNvSpPr/>
          <p:nvPr/>
        </p:nvSpPr>
        <p:spPr>
          <a:xfrm>
            <a:off x="4212110" y="660570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36AF218C-F4FD-4493-AE31-54A5D34DE503}"/>
              </a:ext>
            </a:extLst>
          </p:cNvPr>
          <p:cNvSpPr/>
          <p:nvPr/>
        </p:nvSpPr>
        <p:spPr>
          <a:xfrm>
            <a:off x="3906707" y="628107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342462A6-A743-4965-B661-D2F9132724E3}"/>
              </a:ext>
            </a:extLst>
          </p:cNvPr>
          <p:cNvSpPr/>
          <p:nvPr/>
        </p:nvSpPr>
        <p:spPr>
          <a:xfrm>
            <a:off x="4071346" y="630139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C2A1DE44-4231-4B87-80DF-E4647CA1EF9F}"/>
              </a:ext>
            </a:extLst>
          </p:cNvPr>
          <p:cNvSpPr/>
          <p:nvPr/>
        </p:nvSpPr>
        <p:spPr>
          <a:xfrm>
            <a:off x="4230004" y="638914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2D7F555C-A1DA-4A8B-A150-05F11870F57C}"/>
              </a:ext>
            </a:extLst>
          </p:cNvPr>
          <p:cNvSpPr/>
          <p:nvPr/>
        </p:nvSpPr>
        <p:spPr>
          <a:xfrm>
            <a:off x="4149781" y="645558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C35D0384-16CC-413D-9BC3-4CFEE8A6AEB6}"/>
              </a:ext>
            </a:extLst>
          </p:cNvPr>
          <p:cNvSpPr/>
          <p:nvPr/>
        </p:nvSpPr>
        <p:spPr>
          <a:xfrm>
            <a:off x="4248574" y="650853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34611FE5-0835-4BB7-88AA-56F171A3FB8F}"/>
              </a:ext>
            </a:extLst>
          </p:cNvPr>
          <p:cNvSpPr/>
          <p:nvPr/>
        </p:nvSpPr>
        <p:spPr>
          <a:xfrm>
            <a:off x="4188229" y="631787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B412DD08-A128-4609-A096-69489F1DC557}"/>
              </a:ext>
            </a:extLst>
          </p:cNvPr>
          <p:cNvSpPr/>
          <p:nvPr/>
        </p:nvSpPr>
        <p:spPr>
          <a:xfrm>
            <a:off x="4159887" y="622789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49EC0304-AA33-47A7-9382-FE223B5CCDCF}"/>
              </a:ext>
            </a:extLst>
          </p:cNvPr>
          <p:cNvSpPr/>
          <p:nvPr/>
        </p:nvSpPr>
        <p:spPr>
          <a:xfrm>
            <a:off x="4212109" y="613293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DAE411B0-9009-4838-BF0F-34CF5FCE859C}"/>
              </a:ext>
            </a:extLst>
          </p:cNvPr>
          <p:cNvSpPr/>
          <p:nvPr/>
        </p:nvSpPr>
        <p:spPr>
          <a:xfrm>
            <a:off x="4179724" y="602935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798EE435-2667-4AD3-88B5-33F80472FA90}"/>
              </a:ext>
            </a:extLst>
          </p:cNvPr>
          <p:cNvSpPr/>
          <p:nvPr/>
        </p:nvSpPr>
        <p:spPr>
          <a:xfrm>
            <a:off x="4006577" y="621572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F469436C-A9BF-4456-8760-9DC1EE2247FE}"/>
              </a:ext>
            </a:extLst>
          </p:cNvPr>
          <p:cNvSpPr/>
          <p:nvPr/>
        </p:nvSpPr>
        <p:spPr>
          <a:xfrm>
            <a:off x="4098286" y="61209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3" name="Oval 352">
            <a:extLst>
              <a:ext uri="{FF2B5EF4-FFF2-40B4-BE49-F238E27FC236}">
                <a16:creationId xmlns:a16="http://schemas.microsoft.com/office/drawing/2014/main" id="{AEC695D0-F48B-49A0-BE22-FC62BBE2BEFE}"/>
              </a:ext>
            </a:extLst>
          </p:cNvPr>
          <p:cNvSpPr/>
          <p:nvPr/>
        </p:nvSpPr>
        <p:spPr>
          <a:xfrm>
            <a:off x="4000698" y="607048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46506124-0DF1-42FE-A372-A4FB878AFE75}"/>
              </a:ext>
            </a:extLst>
          </p:cNvPr>
          <p:cNvSpPr/>
          <p:nvPr/>
        </p:nvSpPr>
        <p:spPr>
          <a:xfrm>
            <a:off x="4052701" y="59695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3906742B-172E-4DFE-A351-391284AE2F34}"/>
              </a:ext>
            </a:extLst>
          </p:cNvPr>
          <p:cNvSpPr/>
          <p:nvPr/>
        </p:nvSpPr>
        <p:spPr>
          <a:xfrm>
            <a:off x="3956245" y="593064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D7A5DECC-C405-4906-93D9-C15EB130356F}"/>
              </a:ext>
            </a:extLst>
          </p:cNvPr>
          <p:cNvSpPr/>
          <p:nvPr/>
        </p:nvSpPr>
        <p:spPr>
          <a:xfrm>
            <a:off x="3904675" y="603220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C31F1283-D485-4BA6-8E9F-67B94FF018AA}"/>
              </a:ext>
            </a:extLst>
          </p:cNvPr>
          <p:cNvSpPr/>
          <p:nvPr/>
        </p:nvSpPr>
        <p:spPr>
          <a:xfrm>
            <a:off x="3904675" y="613953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4B12976A-3BAD-435E-B9CA-DD5D7C47459E}"/>
              </a:ext>
            </a:extLst>
          </p:cNvPr>
          <p:cNvSpPr/>
          <p:nvPr/>
        </p:nvSpPr>
        <p:spPr>
          <a:xfrm>
            <a:off x="4322420" y="655502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B909E41B-08B9-480F-9B2A-CA4B13CE710C}"/>
              </a:ext>
            </a:extLst>
          </p:cNvPr>
          <p:cNvSpPr/>
          <p:nvPr/>
        </p:nvSpPr>
        <p:spPr>
          <a:xfrm>
            <a:off x="4349594" y="66880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DAF51F21-79C4-49B8-A4CB-0ABE7DF439FF}"/>
              </a:ext>
            </a:extLst>
          </p:cNvPr>
          <p:cNvSpPr/>
          <p:nvPr/>
        </p:nvSpPr>
        <p:spPr>
          <a:xfrm>
            <a:off x="4439518" y="668211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2324FC5A-4630-4FEF-9260-CC99CAFD9978}"/>
              </a:ext>
            </a:extLst>
          </p:cNvPr>
          <p:cNvSpPr/>
          <p:nvPr/>
        </p:nvSpPr>
        <p:spPr>
          <a:xfrm>
            <a:off x="4438863" y="657285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FF503D9A-4B41-4D02-A4B5-42BD3A21F0F9}"/>
              </a:ext>
            </a:extLst>
          </p:cNvPr>
          <p:cNvSpPr/>
          <p:nvPr/>
        </p:nvSpPr>
        <p:spPr>
          <a:xfrm>
            <a:off x="4571773" y="667319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469E810A-8CD4-43ED-9233-7A873FB3CF65}"/>
              </a:ext>
            </a:extLst>
          </p:cNvPr>
          <p:cNvSpPr/>
          <p:nvPr/>
        </p:nvSpPr>
        <p:spPr>
          <a:xfrm>
            <a:off x="4548285" y="656465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66066138-D56B-4933-B581-6FB469F4E242}"/>
              </a:ext>
            </a:extLst>
          </p:cNvPr>
          <p:cNvSpPr/>
          <p:nvPr/>
        </p:nvSpPr>
        <p:spPr>
          <a:xfrm>
            <a:off x="4474532" y="647201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DF88DA96-7414-4C3E-A3A0-A12B8D8D1FAC}"/>
              </a:ext>
            </a:extLst>
          </p:cNvPr>
          <p:cNvSpPr/>
          <p:nvPr/>
        </p:nvSpPr>
        <p:spPr>
          <a:xfrm>
            <a:off x="4389221" y="646064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D9E57125-068D-4D36-8F4D-BE71AF79B5C2}"/>
              </a:ext>
            </a:extLst>
          </p:cNvPr>
          <p:cNvSpPr/>
          <p:nvPr/>
        </p:nvSpPr>
        <p:spPr>
          <a:xfrm>
            <a:off x="4318352" y="638195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F9D4489C-007D-44BA-9C4B-D0266E7CA210}"/>
              </a:ext>
            </a:extLst>
          </p:cNvPr>
          <p:cNvSpPr/>
          <p:nvPr/>
        </p:nvSpPr>
        <p:spPr>
          <a:xfrm>
            <a:off x="4384418" y="63090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C866857B-995D-42F4-B1EB-21F8A1AF09E6}"/>
              </a:ext>
            </a:extLst>
          </p:cNvPr>
          <p:cNvSpPr/>
          <p:nvPr/>
        </p:nvSpPr>
        <p:spPr>
          <a:xfrm>
            <a:off x="4475848" y="635166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33873459-5FF2-40F5-9F6C-4B81C23A5804}"/>
              </a:ext>
            </a:extLst>
          </p:cNvPr>
          <p:cNvSpPr/>
          <p:nvPr/>
        </p:nvSpPr>
        <p:spPr>
          <a:xfrm>
            <a:off x="4668271" y="665371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3F4F725B-D011-4AA9-A701-0E0C977C9EBD}"/>
              </a:ext>
            </a:extLst>
          </p:cNvPr>
          <p:cNvSpPr/>
          <p:nvPr/>
        </p:nvSpPr>
        <p:spPr>
          <a:xfrm>
            <a:off x="4629855" y="655231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0BAEA031-A1CE-4B13-8AC5-E7782EA5EAE5}"/>
              </a:ext>
            </a:extLst>
          </p:cNvPr>
          <p:cNvSpPr/>
          <p:nvPr/>
        </p:nvSpPr>
        <p:spPr>
          <a:xfrm>
            <a:off x="4324452" y="622767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3A7D2EF3-4E6B-4EED-95B0-351D609B7762}"/>
              </a:ext>
            </a:extLst>
          </p:cNvPr>
          <p:cNvSpPr/>
          <p:nvPr/>
        </p:nvSpPr>
        <p:spPr>
          <a:xfrm>
            <a:off x="4489091" y="624800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FE4BDA62-BF19-4D0F-9520-41A08506A8C8}"/>
              </a:ext>
            </a:extLst>
          </p:cNvPr>
          <p:cNvSpPr/>
          <p:nvPr/>
        </p:nvSpPr>
        <p:spPr>
          <a:xfrm>
            <a:off x="4647749" y="633575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08041A4F-3103-42EF-8B1E-2DA502DE838E}"/>
              </a:ext>
            </a:extLst>
          </p:cNvPr>
          <p:cNvSpPr/>
          <p:nvPr/>
        </p:nvSpPr>
        <p:spPr>
          <a:xfrm>
            <a:off x="4567526" y="640219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39D4415F-84B3-4F0B-901D-2B601D31C723}"/>
              </a:ext>
            </a:extLst>
          </p:cNvPr>
          <p:cNvSpPr/>
          <p:nvPr/>
        </p:nvSpPr>
        <p:spPr>
          <a:xfrm>
            <a:off x="4666319" y="645514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8DEE6A54-7749-4D79-A138-982195B7C2D0}"/>
              </a:ext>
            </a:extLst>
          </p:cNvPr>
          <p:cNvSpPr/>
          <p:nvPr/>
        </p:nvSpPr>
        <p:spPr>
          <a:xfrm>
            <a:off x="4605974" y="62644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E1D64385-3344-4CB1-994E-1C5C3470CD0D}"/>
              </a:ext>
            </a:extLst>
          </p:cNvPr>
          <p:cNvSpPr/>
          <p:nvPr/>
        </p:nvSpPr>
        <p:spPr>
          <a:xfrm>
            <a:off x="4577632" y="617450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C47E06B8-10B2-40B2-9D3F-80D016ECBAC4}"/>
              </a:ext>
            </a:extLst>
          </p:cNvPr>
          <p:cNvSpPr/>
          <p:nvPr/>
        </p:nvSpPr>
        <p:spPr>
          <a:xfrm>
            <a:off x="4629854" y="607954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C4C96F89-CE71-4FA4-8C80-F25F04B154ED}"/>
              </a:ext>
            </a:extLst>
          </p:cNvPr>
          <p:cNvSpPr/>
          <p:nvPr/>
        </p:nvSpPr>
        <p:spPr>
          <a:xfrm>
            <a:off x="4597469" y="597596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BD019070-11C1-4C57-B843-A25BEE683F5F}"/>
              </a:ext>
            </a:extLst>
          </p:cNvPr>
          <p:cNvSpPr/>
          <p:nvPr/>
        </p:nvSpPr>
        <p:spPr>
          <a:xfrm>
            <a:off x="4424322" y="616233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A09A326B-2518-4E48-AF44-1749DF341EA2}"/>
              </a:ext>
            </a:extLst>
          </p:cNvPr>
          <p:cNvSpPr/>
          <p:nvPr/>
        </p:nvSpPr>
        <p:spPr>
          <a:xfrm>
            <a:off x="4516031" y="606753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5C4BE7B5-294D-4D00-BDB9-72FE0BF98CAC}"/>
              </a:ext>
            </a:extLst>
          </p:cNvPr>
          <p:cNvSpPr/>
          <p:nvPr/>
        </p:nvSpPr>
        <p:spPr>
          <a:xfrm>
            <a:off x="4418443" y="601709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40130431-12A6-4550-BD6A-CFE97F0C7B40}"/>
              </a:ext>
            </a:extLst>
          </p:cNvPr>
          <p:cNvSpPr/>
          <p:nvPr/>
        </p:nvSpPr>
        <p:spPr>
          <a:xfrm>
            <a:off x="4470446" y="591612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8E9FE576-C6BE-40E6-B841-3DCA2EC21FD9}"/>
              </a:ext>
            </a:extLst>
          </p:cNvPr>
          <p:cNvSpPr/>
          <p:nvPr/>
        </p:nvSpPr>
        <p:spPr>
          <a:xfrm>
            <a:off x="4373990" y="587725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E7FD8BD4-6FE8-4007-8F62-80247C310AD1}"/>
              </a:ext>
            </a:extLst>
          </p:cNvPr>
          <p:cNvSpPr/>
          <p:nvPr/>
        </p:nvSpPr>
        <p:spPr>
          <a:xfrm>
            <a:off x="4322420" y="59788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4FB7DEAB-F7DE-4B66-BAD6-53D4148CC411}"/>
              </a:ext>
            </a:extLst>
          </p:cNvPr>
          <p:cNvSpPr/>
          <p:nvPr/>
        </p:nvSpPr>
        <p:spPr>
          <a:xfrm>
            <a:off x="4322420" y="608614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8D611F73-F8D9-4631-9384-550211338E03}"/>
              </a:ext>
            </a:extLst>
          </p:cNvPr>
          <p:cNvSpPr/>
          <p:nvPr/>
        </p:nvSpPr>
        <p:spPr>
          <a:xfrm>
            <a:off x="4746965" y="658486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90E089DF-F087-4826-9132-68FCC1079FEB}"/>
              </a:ext>
            </a:extLst>
          </p:cNvPr>
          <p:cNvSpPr/>
          <p:nvPr/>
        </p:nvSpPr>
        <p:spPr>
          <a:xfrm>
            <a:off x="4774139" y="671784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5C6A27E0-0E98-4933-8453-69A80CF99606}"/>
              </a:ext>
            </a:extLst>
          </p:cNvPr>
          <p:cNvSpPr/>
          <p:nvPr/>
        </p:nvSpPr>
        <p:spPr>
          <a:xfrm>
            <a:off x="4864063" y="671194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AB2E5090-1DA4-486F-820F-354DD4CD61D2}"/>
              </a:ext>
            </a:extLst>
          </p:cNvPr>
          <p:cNvSpPr/>
          <p:nvPr/>
        </p:nvSpPr>
        <p:spPr>
          <a:xfrm>
            <a:off x="4863408" y="660268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866B3F2C-1C29-4CB2-A768-8A4C9C38C471}"/>
              </a:ext>
            </a:extLst>
          </p:cNvPr>
          <p:cNvSpPr/>
          <p:nvPr/>
        </p:nvSpPr>
        <p:spPr>
          <a:xfrm>
            <a:off x="4996318" y="670302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D2CD2744-B929-458E-B4A5-70DAEA1602E1}"/>
              </a:ext>
            </a:extLst>
          </p:cNvPr>
          <p:cNvSpPr/>
          <p:nvPr/>
        </p:nvSpPr>
        <p:spPr>
          <a:xfrm>
            <a:off x="4972830" y="659448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65895508-3F5B-4850-BD0F-B434F83B6B9D}"/>
              </a:ext>
            </a:extLst>
          </p:cNvPr>
          <p:cNvSpPr/>
          <p:nvPr/>
        </p:nvSpPr>
        <p:spPr>
          <a:xfrm>
            <a:off x="4899077" y="650184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E39022BE-7A47-4625-AB3E-8D9DD1C07D73}"/>
              </a:ext>
            </a:extLst>
          </p:cNvPr>
          <p:cNvSpPr/>
          <p:nvPr/>
        </p:nvSpPr>
        <p:spPr>
          <a:xfrm>
            <a:off x="4813766" y="649047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83143492-A399-4455-9E32-26F417B7D449}"/>
              </a:ext>
            </a:extLst>
          </p:cNvPr>
          <p:cNvSpPr/>
          <p:nvPr/>
        </p:nvSpPr>
        <p:spPr>
          <a:xfrm>
            <a:off x="4742897" y="641179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A1E17734-3EE6-47BA-AB6C-565C743D4351}"/>
              </a:ext>
            </a:extLst>
          </p:cNvPr>
          <p:cNvSpPr/>
          <p:nvPr/>
        </p:nvSpPr>
        <p:spPr>
          <a:xfrm>
            <a:off x="4808963" y="633883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F14292A6-F8D5-4655-AABA-80815DC3CA76}"/>
              </a:ext>
            </a:extLst>
          </p:cNvPr>
          <p:cNvSpPr/>
          <p:nvPr/>
        </p:nvSpPr>
        <p:spPr>
          <a:xfrm>
            <a:off x="4900393" y="638149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2473F020-9169-4D39-9DC1-13E98BBD6E13}"/>
              </a:ext>
            </a:extLst>
          </p:cNvPr>
          <p:cNvSpPr/>
          <p:nvPr/>
        </p:nvSpPr>
        <p:spPr>
          <a:xfrm>
            <a:off x="5092816" y="668354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8E400C27-F9FF-4F9A-9A3F-8AA3DAF79688}"/>
              </a:ext>
            </a:extLst>
          </p:cNvPr>
          <p:cNvSpPr/>
          <p:nvPr/>
        </p:nvSpPr>
        <p:spPr>
          <a:xfrm>
            <a:off x="5054400" y="658214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8D71E6D3-7352-489B-9928-E63B77C0136B}"/>
              </a:ext>
            </a:extLst>
          </p:cNvPr>
          <p:cNvSpPr/>
          <p:nvPr/>
        </p:nvSpPr>
        <p:spPr>
          <a:xfrm>
            <a:off x="4748997" y="625751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629C36A5-C84E-40D0-92E3-9AC18797D601}"/>
              </a:ext>
            </a:extLst>
          </p:cNvPr>
          <p:cNvSpPr/>
          <p:nvPr/>
        </p:nvSpPr>
        <p:spPr>
          <a:xfrm>
            <a:off x="4913636" y="627783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3A12A2AA-8838-410B-A4C3-9465B8545922}"/>
              </a:ext>
            </a:extLst>
          </p:cNvPr>
          <p:cNvSpPr/>
          <p:nvPr/>
        </p:nvSpPr>
        <p:spPr>
          <a:xfrm>
            <a:off x="5072294" y="636558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89F024B2-553F-416B-A2FC-2957C9AE5C21}"/>
              </a:ext>
            </a:extLst>
          </p:cNvPr>
          <p:cNvSpPr/>
          <p:nvPr/>
        </p:nvSpPr>
        <p:spPr>
          <a:xfrm>
            <a:off x="4992071" y="643202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28940B28-CBFC-496B-AB0C-48404E68F900}"/>
              </a:ext>
            </a:extLst>
          </p:cNvPr>
          <p:cNvSpPr/>
          <p:nvPr/>
        </p:nvSpPr>
        <p:spPr>
          <a:xfrm>
            <a:off x="5090864" y="648497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94390554-9470-4F5F-B4CA-75A45316E8D1}"/>
              </a:ext>
            </a:extLst>
          </p:cNvPr>
          <p:cNvSpPr/>
          <p:nvPr/>
        </p:nvSpPr>
        <p:spPr>
          <a:xfrm>
            <a:off x="5030519" y="629431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78B8776D-E7C5-4D2D-9F00-CC6AD990B802}"/>
              </a:ext>
            </a:extLst>
          </p:cNvPr>
          <p:cNvSpPr/>
          <p:nvPr/>
        </p:nvSpPr>
        <p:spPr>
          <a:xfrm>
            <a:off x="5002177" y="62043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3BCB3476-6CDB-4B01-A3C2-EBAC3478BC3E}"/>
              </a:ext>
            </a:extLst>
          </p:cNvPr>
          <p:cNvSpPr/>
          <p:nvPr/>
        </p:nvSpPr>
        <p:spPr>
          <a:xfrm>
            <a:off x="5054399" y="610937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7F18F138-2652-40FD-9F20-13C38037441D}"/>
              </a:ext>
            </a:extLst>
          </p:cNvPr>
          <p:cNvSpPr/>
          <p:nvPr/>
        </p:nvSpPr>
        <p:spPr>
          <a:xfrm>
            <a:off x="5022014" y="600579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8D2EDCF9-0242-4826-882F-60306F5ABBDF}"/>
              </a:ext>
            </a:extLst>
          </p:cNvPr>
          <p:cNvSpPr/>
          <p:nvPr/>
        </p:nvSpPr>
        <p:spPr>
          <a:xfrm>
            <a:off x="4848867" y="619216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D3926584-CA7D-4C64-90F0-0F20132E0A53}"/>
              </a:ext>
            </a:extLst>
          </p:cNvPr>
          <p:cNvSpPr/>
          <p:nvPr/>
        </p:nvSpPr>
        <p:spPr>
          <a:xfrm>
            <a:off x="4940576" y="609737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5470B9F2-A073-4CE2-9F52-02CA3BCAEB14}"/>
              </a:ext>
            </a:extLst>
          </p:cNvPr>
          <p:cNvSpPr/>
          <p:nvPr/>
        </p:nvSpPr>
        <p:spPr>
          <a:xfrm>
            <a:off x="4842988" y="604692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CFEC114B-2C11-432E-911F-339D629821AB}"/>
              </a:ext>
            </a:extLst>
          </p:cNvPr>
          <p:cNvSpPr/>
          <p:nvPr/>
        </p:nvSpPr>
        <p:spPr>
          <a:xfrm>
            <a:off x="4894991" y="594595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4DCCA15E-195F-4C5B-BEBA-BD4ED42263E3}"/>
              </a:ext>
            </a:extLst>
          </p:cNvPr>
          <p:cNvSpPr/>
          <p:nvPr/>
        </p:nvSpPr>
        <p:spPr>
          <a:xfrm>
            <a:off x="4798535" y="59070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66EEE8BA-EA52-4068-BC7D-6EE0592F045A}"/>
              </a:ext>
            </a:extLst>
          </p:cNvPr>
          <p:cNvSpPr/>
          <p:nvPr/>
        </p:nvSpPr>
        <p:spPr>
          <a:xfrm>
            <a:off x="4746965" y="60086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14A656A8-B319-420D-83F6-10E70C4B8889}"/>
              </a:ext>
            </a:extLst>
          </p:cNvPr>
          <p:cNvSpPr/>
          <p:nvPr/>
        </p:nvSpPr>
        <p:spPr>
          <a:xfrm>
            <a:off x="4746965" y="611597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211867F1-1E1A-4EE1-BEAE-08B82C6AEDD1}"/>
              </a:ext>
            </a:extLst>
          </p:cNvPr>
          <p:cNvCxnSpPr/>
          <p:nvPr/>
        </p:nvCxnSpPr>
        <p:spPr>
          <a:xfrm>
            <a:off x="3787714" y="5714050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5BB0E751-0B22-401B-9343-010330AB842D}"/>
              </a:ext>
            </a:extLst>
          </p:cNvPr>
          <p:cNvCxnSpPr/>
          <p:nvPr/>
        </p:nvCxnSpPr>
        <p:spPr>
          <a:xfrm>
            <a:off x="5236623" y="5703583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EF73E18B-4F48-4DAB-8A71-38B6F557DFCC}"/>
              </a:ext>
            </a:extLst>
          </p:cNvPr>
          <p:cNvCxnSpPr/>
          <p:nvPr/>
        </p:nvCxnSpPr>
        <p:spPr>
          <a:xfrm flipV="1">
            <a:off x="3791576" y="6822172"/>
            <a:ext cx="1448909" cy="5269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19" name="Oval 418">
            <a:extLst>
              <a:ext uri="{FF2B5EF4-FFF2-40B4-BE49-F238E27FC236}">
                <a16:creationId xmlns:a16="http://schemas.microsoft.com/office/drawing/2014/main" id="{79705AB7-784D-4677-9158-95FB1848B4B4}"/>
              </a:ext>
            </a:extLst>
          </p:cNvPr>
          <p:cNvSpPr/>
          <p:nvPr/>
        </p:nvSpPr>
        <p:spPr>
          <a:xfrm>
            <a:off x="5105204" y="622651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B665B4B2-3CD0-481C-BE84-7CA7E66C86F8}"/>
              </a:ext>
            </a:extLst>
          </p:cNvPr>
          <p:cNvSpPr/>
          <p:nvPr/>
        </p:nvSpPr>
        <p:spPr>
          <a:xfrm>
            <a:off x="5153687" y="610298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E0E645B6-25AB-4F14-BB4D-AB09A1F6C850}"/>
              </a:ext>
            </a:extLst>
          </p:cNvPr>
          <p:cNvSpPr/>
          <p:nvPr/>
        </p:nvSpPr>
        <p:spPr>
          <a:xfrm>
            <a:off x="5144031" y="601517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BD075A77-2525-46E1-8893-A8D07DF68956}"/>
              </a:ext>
            </a:extLst>
          </p:cNvPr>
          <p:cNvSpPr/>
          <p:nvPr/>
        </p:nvSpPr>
        <p:spPr>
          <a:xfrm>
            <a:off x="5137113" y="658872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7A4FE84C-DCBF-4B69-B0B5-575AA4099E00}"/>
              </a:ext>
            </a:extLst>
          </p:cNvPr>
          <p:cNvSpPr/>
          <p:nvPr/>
        </p:nvSpPr>
        <p:spPr>
          <a:xfrm>
            <a:off x="3849011" y="668724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96AA5E3C-2EA8-4BB0-A7E0-7445DCB2D22F}"/>
              </a:ext>
            </a:extLst>
          </p:cNvPr>
          <p:cNvSpPr/>
          <p:nvPr/>
        </p:nvSpPr>
        <p:spPr>
          <a:xfrm>
            <a:off x="3818644" y="65156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AB9886AD-D0DA-488C-A1E0-DFB95C22A351}"/>
              </a:ext>
            </a:extLst>
          </p:cNvPr>
          <p:cNvSpPr/>
          <p:nvPr/>
        </p:nvSpPr>
        <p:spPr>
          <a:xfrm>
            <a:off x="3825488" y="635517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3D33398-5949-4E5C-8F7C-4ED4BFA115BD}"/>
              </a:ext>
            </a:extLst>
          </p:cNvPr>
          <p:cNvSpPr/>
          <p:nvPr/>
        </p:nvSpPr>
        <p:spPr>
          <a:xfrm>
            <a:off x="3822558" y="620444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1EF32933-9B93-42FF-836A-5A6A82C8F08B}"/>
              </a:ext>
            </a:extLst>
          </p:cNvPr>
          <p:cNvSpPr/>
          <p:nvPr/>
        </p:nvSpPr>
        <p:spPr>
          <a:xfrm>
            <a:off x="3812590" y="608189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0985FF5E-9A9E-4D3B-8A04-7C9F333F0CC5}"/>
              </a:ext>
            </a:extLst>
          </p:cNvPr>
          <p:cNvSpPr/>
          <p:nvPr/>
        </p:nvSpPr>
        <p:spPr>
          <a:xfrm>
            <a:off x="3800775" y="5045460"/>
            <a:ext cx="331929" cy="351523"/>
          </a:xfrm>
          <a:prstGeom prst="ellips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606F2EC8-AB08-4362-A6AD-BF27346E2D44}"/>
              </a:ext>
            </a:extLst>
          </p:cNvPr>
          <p:cNvCxnSpPr/>
          <p:nvPr/>
        </p:nvCxnSpPr>
        <p:spPr>
          <a:xfrm>
            <a:off x="3950174" y="5406508"/>
            <a:ext cx="0" cy="368299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0" name="Rectangle 429">
            <a:extLst>
              <a:ext uri="{FF2B5EF4-FFF2-40B4-BE49-F238E27FC236}">
                <a16:creationId xmlns:a16="http://schemas.microsoft.com/office/drawing/2014/main" id="{35AB2767-57CB-47E6-B3A5-F20F9186621F}"/>
              </a:ext>
            </a:extLst>
          </p:cNvPr>
          <p:cNvSpPr/>
          <p:nvPr/>
        </p:nvSpPr>
        <p:spPr>
          <a:xfrm>
            <a:off x="6760617" y="5847598"/>
            <a:ext cx="1478443" cy="966663"/>
          </a:xfrm>
          <a:prstGeom prst="rect">
            <a:avLst/>
          </a:prstGeom>
          <a:solidFill>
            <a:srgbClr val="00B0F0">
              <a:alpha val="2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90AA62B1-5AAB-400C-8EB4-9CE2EF19C26A}"/>
              </a:ext>
            </a:extLst>
          </p:cNvPr>
          <p:cNvSpPr/>
          <p:nvPr/>
        </p:nvSpPr>
        <p:spPr>
          <a:xfrm>
            <a:off x="6322308" y="4145935"/>
            <a:ext cx="2328333" cy="647181"/>
          </a:xfrm>
          <a:prstGeom prst="rect">
            <a:avLst/>
          </a:prstGeom>
          <a:solidFill>
            <a:srgbClr val="ED7D31">
              <a:alpha val="6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CB07B0B4-1790-4E21-8627-B195867B0C0C}"/>
              </a:ext>
            </a:extLst>
          </p:cNvPr>
          <p:cNvSpPr/>
          <p:nvPr/>
        </p:nvSpPr>
        <p:spPr>
          <a:xfrm>
            <a:off x="6322309" y="4793116"/>
            <a:ext cx="2328333" cy="733520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E6211D42-AB83-4AA4-855D-BD9C44B3A9D5}"/>
              </a:ext>
            </a:extLst>
          </p:cNvPr>
          <p:cNvCxnSpPr/>
          <p:nvPr/>
        </p:nvCxnSpPr>
        <p:spPr>
          <a:xfrm>
            <a:off x="6322308" y="4325428"/>
            <a:ext cx="2328333" cy="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</p:cxnSp>
      <p:sp>
        <p:nvSpPr>
          <p:cNvPr id="434" name="Isosceles Triangle 433">
            <a:extLst>
              <a:ext uri="{FF2B5EF4-FFF2-40B4-BE49-F238E27FC236}">
                <a16:creationId xmlns:a16="http://schemas.microsoft.com/office/drawing/2014/main" id="{0E6FE6EE-22FB-4ACD-9636-91E1E771FAD7}"/>
              </a:ext>
            </a:extLst>
          </p:cNvPr>
          <p:cNvSpPr/>
          <p:nvPr/>
        </p:nvSpPr>
        <p:spPr>
          <a:xfrm>
            <a:off x="6675078" y="4192929"/>
            <a:ext cx="137160" cy="108373"/>
          </a:xfrm>
          <a:prstGeom prst="triangl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D4D5A91B-9D49-496E-A3F3-58B70EFE668C}"/>
              </a:ext>
            </a:extLst>
          </p:cNvPr>
          <p:cNvCxnSpPr/>
          <p:nvPr/>
        </p:nvCxnSpPr>
        <p:spPr>
          <a:xfrm>
            <a:off x="6651742" y="4364007"/>
            <a:ext cx="183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2E23E7B7-8F3B-4CD8-BB47-D79D06B6D87B}"/>
              </a:ext>
            </a:extLst>
          </p:cNvPr>
          <p:cNvCxnSpPr/>
          <p:nvPr/>
        </p:nvCxnSpPr>
        <p:spPr>
          <a:xfrm>
            <a:off x="6675078" y="4387819"/>
            <a:ext cx="137160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071B633E-89DB-48A2-9517-691FB4D3A33E}"/>
              </a:ext>
            </a:extLst>
          </p:cNvPr>
          <p:cNvCxnSpPr/>
          <p:nvPr/>
        </p:nvCxnSpPr>
        <p:spPr>
          <a:xfrm>
            <a:off x="6713654" y="4411632"/>
            <a:ext cx="71438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</p:cxnSp>
      <p:pic>
        <p:nvPicPr>
          <p:cNvPr id="438" name="Picture 437">
            <a:extLst>
              <a:ext uri="{FF2B5EF4-FFF2-40B4-BE49-F238E27FC236}">
                <a16:creationId xmlns:a16="http://schemas.microsoft.com/office/drawing/2014/main" id="{E39CD661-6722-44AA-B61A-634CE8AA3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56475" r="65624" b="10791"/>
          <a:stretch/>
        </p:blipFill>
        <p:spPr>
          <a:xfrm rot="916795">
            <a:off x="7377102" y="3143194"/>
            <a:ext cx="521495" cy="1386840"/>
          </a:xfrm>
          <a:prstGeom prst="rect">
            <a:avLst/>
          </a:prstGeom>
        </p:spPr>
      </p:pic>
      <p:sp>
        <p:nvSpPr>
          <p:cNvPr id="439" name="TextBox 438">
            <a:extLst>
              <a:ext uri="{FF2B5EF4-FFF2-40B4-BE49-F238E27FC236}">
                <a16:creationId xmlns:a16="http://schemas.microsoft.com/office/drawing/2014/main" id="{55D8D633-6956-443E-8EE8-2743059EAAAF}"/>
              </a:ext>
            </a:extLst>
          </p:cNvPr>
          <p:cNvSpPr txBox="1"/>
          <p:nvPr/>
        </p:nvSpPr>
        <p:spPr>
          <a:xfrm>
            <a:off x="6278718" y="4093748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srgbClr val="0000FF"/>
                </a:solidFill>
                <a:latin typeface="Calibri" panose="020F0502020204030204"/>
              </a:rPr>
              <a:t>RPV</a:t>
            </a:r>
          </a:p>
        </p:txBody>
      </p: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98A10FD6-BEB8-49EB-8AFD-62A2B715AA0B}"/>
              </a:ext>
            </a:extLst>
          </p:cNvPr>
          <p:cNvCxnSpPr/>
          <p:nvPr/>
        </p:nvCxnSpPr>
        <p:spPr>
          <a:xfrm>
            <a:off x="6322308" y="3917969"/>
            <a:ext cx="2328333" cy="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sp>
        <p:nvSpPr>
          <p:cNvPr id="441" name="Freeform 84">
            <a:extLst>
              <a:ext uri="{FF2B5EF4-FFF2-40B4-BE49-F238E27FC236}">
                <a16:creationId xmlns:a16="http://schemas.microsoft.com/office/drawing/2014/main" id="{D395C15C-AF26-4787-8A98-0708E24BD6B4}"/>
              </a:ext>
            </a:extLst>
          </p:cNvPr>
          <p:cNvSpPr/>
          <p:nvPr/>
        </p:nvSpPr>
        <p:spPr>
          <a:xfrm>
            <a:off x="8128839" y="4024957"/>
            <a:ext cx="214624" cy="773350"/>
          </a:xfrm>
          <a:custGeom>
            <a:avLst/>
            <a:gdLst>
              <a:gd name="connsiteX0" fmla="*/ 61913 w 180975"/>
              <a:gd name="connsiteY0" fmla="*/ 602457 h 602457"/>
              <a:gd name="connsiteX1" fmla="*/ 57150 w 180975"/>
              <a:gd name="connsiteY1" fmla="*/ 476250 h 602457"/>
              <a:gd name="connsiteX2" fmla="*/ 7144 w 180975"/>
              <a:gd name="connsiteY2" fmla="*/ 402432 h 602457"/>
              <a:gd name="connsiteX3" fmla="*/ 0 w 180975"/>
              <a:gd name="connsiteY3" fmla="*/ 330994 h 602457"/>
              <a:gd name="connsiteX4" fmla="*/ 14288 w 180975"/>
              <a:gd name="connsiteY4" fmla="*/ 252413 h 602457"/>
              <a:gd name="connsiteX5" fmla="*/ 76200 w 180975"/>
              <a:gd name="connsiteY5" fmla="*/ 147638 h 602457"/>
              <a:gd name="connsiteX6" fmla="*/ 92869 w 180975"/>
              <a:gd name="connsiteY6" fmla="*/ 90488 h 602457"/>
              <a:gd name="connsiteX7" fmla="*/ 92869 w 180975"/>
              <a:gd name="connsiteY7" fmla="*/ 90488 h 602457"/>
              <a:gd name="connsiteX8" fmla="*/ 57150 w 180975"/>
              <a:gd name="connsiteY8" fmla="*/ 95250 h 602457"/>
              <a:gd name="connsiteX9" fmla="*/ 57150 w 180975"/>
              <a:gd name="connsiteY9" fmla="*/ 95250 h 602457"/>
              <a:gd name="connsiteX10" fmla="*/ 26194 w 180975"/>
              <a:gd name="connsiteY10" fmla="*/ 100013 h 602457"/>
              <a:gd name="connsiteX11" fmla="*/ 61913 w 180975"/>
              <a:gd name="connsiteY11" fmla="*/ 42863 h 602457"/>
              <a:gd name="connsiteX12" fmla="*/ 85725 w 180975"/>
              <a:gd name="connsiteY12" fmla="*/ 21432 h 602457"/>
              <a:gd name="connsiteX13" fmla="*/ 102394 w 180975"/>
              <a:gd name="connsiteY13" fmla="*/ 2382 h 602457"/>
              <a:gd name="connsiteX14" fmla="*/ 121444 w 180975"/>
              <a:gd name="connsiteY14" fmla="*/ 0 h 602457"/>
              <a:gd name="connsiteX15" fmla="*/ 135732 w 180975"/>
              <a:gd name="connsiteY15" fmla="*/ 16669 h 602457"/>
              <a:gd name="connsiteX16" fmla="*/ 159544 w 180975"/>
              <a:gd name="connsiteY16" fmla="*/ 54769 h 602457"/>
              <a:gd name="connsiteX17" fmla="*/ 173832 w 180975"/>
              <a:gd name="connsiteY17" fmla="*/ 85725 h 602457"/>
              <a:gd name="connsiteX18" fmla="*/ 180975 w 180975"/>
              <a:gd name="connsiteY18" fmla="*/ 100013 h 602457"/>
              <a:gd name="connsiteX19" fmla="*/ 159544 w 180975"/>
              <a:gd name="connsiteY19" fmla="*/ 97632 h 602457"/>
              <a:gd name="connsiteX20" fmla="*/ 159544 w 180975"/>
              <a:gd name="connsiteY20" fmla="*/ 97632 h 602457"/>
              <a:gd name="connsiteX21" fmla="*/ 126207 w 180975"/>
              <a:gd name="connsiteY21" fmla="*/ 78582 h 602457"/>
              <a:gd name="connsiteX22" fmla="*/ 104775 w 180975"/>
              <a:gd name="connsiteY22" fmla="*/ 161925 h 602457"/>
              <a:gd name="connsiteX23" fmla="*/ 52388 w 180975"/>
              <a:gd name="connsiteY23" fmla="*/ 242888 h 602457"/>
              <a:gd name="connsiteX24" fmla="*/ 28575 w 180975"/>
              <a:gd name="connsiteY24" fmla="*/ 302419 h 602457"/>
              <a:gd name="connsiteX25" fmla="*/ 28575 w 180975"/>
              <a:gd name="connsiteY25" fmla="*/ 371475 h 602457"/>
              <a:gd name="connsiteX26" fmla="*/ 42863 w 180975"/>
              <a:gd name="connsiteY26" fmla="*/ 426244 h 602457"/>
              <a:gd name="connsiteX27" fmla="*/ 71438 w 180975"/>
              <a:gd name="connsiteY27" fmla="*/ 466725 h 602457"/>
              <a:gd name="connsiteX28" fmla="*/ 88107 w 180975"/>
              <a:gd name="connsiteY28" fmla="*/ 504825 h 602457"/>
              <a:gd name="connsiteX29" fmla="*/ 104775 w 180975"/>
              <a:gd name="connsiteY29" fmla="*/ 564357 h 602457"/>
              <a:gd name="connsiteX30" fmla="*/ 61913 w 180975"/>
              <a:gd name="connsiteY30" fmla="*/ 602457 h 6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0975" h="602457">
                <a:moveTo>
                  <a:pt x="61913" y="602457"/>
                </a:moveTo>
                <a:lnTo>
                  <a:pt x="57150" y="476250"/>
                </a:lnTo>
                <a:lnTo>
                  <a:pt x="7144" y="402432"/>
                </a:lnTo>
                <a:lnTo>
                  <a:pt x="0" y="330994"/>
                </a:lnTo>
                <a:lnTo>
                  <a:pt x="14288" y="252413"/>
                </a:lnTo>
                <a:lnTo>
                  <a:pt x="76200" y="147638"/>
                </a:lnTo>
                <a:lnTo>
                  <a:pt x="92869" y="90488"/>
                </a:lnTo>
                <a:lnTo>
                  <a:pt x="92869" y="90488"/>
                </a:lnTo>
                <a:lnTo>
                  <a:pt x="57150" y="95250"/>
                </a:lnTo>
                <a:lnTo>
                  <a:pt x="57150" y="95250"/>
                </a:lnTo>
                <a:lnTo>
                  <a:pt x="26194" y="100013"/>
                </a:lnTo>
                <a:lnTo>
                  <a:pt x="61913" y="42863"/>
                </a:lnTo>
                <a:lnTo>
                  <a:pt x="85725" y="21432"/>
                </a:lnTo>
                <a:lnTo>
                  <a:pt x="102394" y="2382"/>
                </a:lnTo>
                <a:lnTo>
                  <a:pt x="121444" y="0"/>
                </a:lnTo>
                <a:lnTo>
                  <a:pt x="135732" y="16669"/>
                </a:lnTo>
                <a:lnTo>
                  <a:pt x="159544" y="54769"/>
                </a:lnTo>
                <a:lnTo>
                  <a:pt x="173832" y="85725"/>
                </a:lnTo>
                <a:lnTo>
                  <a:pt x="180975" y="100013"/>
                </a:lnTo>
                <a:lnTo>
                  <a:pt x="159544" y="97632"/>
                </a:lnTo>
                <a:lnTo>
                  <a:pt x="159544" y="97632"/>
                </a:lnTo>
                <a:lnTo>
                  <a:pt x="126207" y="78582"/>
                </a:lnTo>
                <a:lnTo>
                  <a:pt x="104775" y="161925"/>
                </a:lnTo>
                <a:lnTo>
                  <a:pt x="52388" y="242888"/>
                </a:lnTo>
                <a:lnTo>
                  <a:pt x="28575" y="302419"/>
                </a:lnTo>
                <a:lnTo>
                  <a:pt x="28575" y="371475"/>
                </a:lnTo>
                <a:lnTo>
                  <a:pt x="42863" y="426244"/>
                </a:lnTo>
                <a:lnTo>
                  <a:pt x="71438" y="466725"/>
                </a:lnTo>
                <a:lnTo>
                  <a:pt x="88107" y="504825"/>
                </a:lnTo>
                <a:lnTo>
                  <a:pt x="104775" y="564357"/>
                </a:lnTo>
                <a:lnTo>
                  <a:pt x="61913" y="602457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" name="Freeform 85">
            <a:extLst>
              <a:ext uri="{FF2B5EF4-FFF2-40B4-BE49-F238E27FC236}">
                <a16:creationId xmlns:a16="http://schemas.microsoft.com/office/drawing/2014/main" id="{04122CFE-B37B-431C-A07D-63EFC8EE8541}"/>
              </a:ext>
            </a:extLst>
          </p:cNvPr>
          <p:cNvSpPr/>
          <p:nvPr/>
        </p:nvSpPr>
        <p:spPr>
          <a:xfrm>
            <a:off x="8389659" y="3993577"/>
            <a:ext cx="228600" cy="779621"/>
          </a:xfrm>
          <a:custGeom>
            <a:avLst/>
            <a:gdLst>
              <a:gd name="connsiteX0" fmla="*/ 69056 w 228600"/>
              <a:gd name="connsiteY0" fmla="*/ 647700 h 652462"/>
              <a:gd name="connsiteX1" fmla="*/ 88106 w 228600"/>
              <a:gd name="connsiteY1" fmla="*/ 588169 h 652462"/>
              <a:gd name="connsiteX2" fmla="*/ 95250 w 228600"/>
              <a:gd name="connsiteY2" fmla="*/ 516731 h 652462"/>
              <a:gd name="connsiteX3" fmla="*/ 109537 w 228600"/>
              <a:gd name="connsiteY3" fmla="*/ 411956 h 652462"/>
              <a:gd name="connsiteX4" fmla="*/ 100012 w 228600"/>
              <a:gd name="connsiteY4" fmla="*/ 307181 h 652462"/>
              <a:gd name="connsiteX5" fmla="*/ 90487 w 228600"/>
              <a:gd name="connsiteY5" fmla="*/ 140494 h 652462"/>
              <a:gd name="connsiteX6" fmla="*/ 69056 w 228600"/>
              <a:gd name="connsiteY6" fmla="*/ 119062 h 652462"/>
              <a:gd name="connsiteX7" fmla="*/ 0 w 228600"/>
              <a:gd name="connsiteY7" fmla="*/ 128587 h 652462"/>
              <a:gd name="connsiteX8" fmla="*/ 0 w 228600"/>
              <a:gd name="connsiteY8" fmla="*/ 128587 h 652462"/>
              <a:gd name="connsiteX9" fmla="*/ 11906 w 228600"/>
              <a:gd name="connsiteY9" fmla="*/ 90487 h 652462"/>
              <a:gd name="connsiteX10" fmla="*/ 50006 w 228600"/>
              <a:gd name="connsiteY10" fmla="*/ 69056 h 652462"/>
              <a:gd name="connsiteX11" fmla="*/ 66675 w 228600"/>
              <a:gd name="connsiteY11" fmla="*/ 40481 h 652462"/>
              <a:gd name="connsiteX12" fmla="*/ 73818 w 228600"/>
              <a:gd name="connsiteY12" fmla="*/ 11906 h 652462"/>
              <a:gd name="connsiteX13" fmla="*/ 95250 w 228600"/>
              <a:gd name="connsiteY13" fmla="*/ 0 h 652462"/>
              <a:gd name="connsiteX14" fmla="*/ 126206 w 228600"/>
              <a:gd name="connsiteY14" fmla="*/ 2381 h 652462"/>
              <a:gd name="connsiteX15" fmla="*/ 145256 w 228600"/>
              <a:gd name="connsiteY15" fmla="*/ 40481 h 652462"/>
              <a:gd name="connsiteX16" fmla="*/ 178593 w 228600"/>
              <a:gd name="connsiteY16" fmla="*/ 78581 h 652462"/>
              <a:gd name="connsiteX17" fmla="*/ 211931 w 228600"/>
              <a:gd name="connsiteY17" fmla="*/ 114300 h 652462"/>
              <a:gd name="connsiteX18" fmla="*/ 228600 w 228600"/>
              <a:gd name="connsiteY18" fmla="*/ 135731 h 652462"/>
              <a:gd name="connsiteX19" fmla="*/ 169068 w 228600"/>
              <a:gd name="connsiteY19" fmla="*/ 135731 h 652462"/>
              <a:gd name="connsiteX20" fmla="*/ 121443 w 228600"/>
              <a:gd name="connsiteY20" fmla="*/ 133350 h 652462"/>
              <a:gd name="connsiteX21" fmla="*/ 116681 w 228600"/>
              <a:gd name="connsiteY21" fmla="*/ 202406 h 652462"/>
              <a:gd name="connsiteX22" fmla="*/ 126206 w 228600"/>
              <a:gd name="connsiteY22" fmla="*/ 304800 h 652462"/>
              <a:gd name="connsiteX23" fmla="*/ 133350 w 228600"/>
              <a:gd name="connsiteY23" fmla="*/ 366712 h 652462"/>
              <a:gd name="connsiteX24" fmla="*/ 135731 w 228600"/>
              <a:gd name="connsiteY24" fmla="*/ 438150 h 652462"/>
              <a:gd name="connsiteX25" fmla="*/ 145256 w 228600"/>
              <a:gd name="connsiteY25" fmla="*/ 538162 h 652462"/>
              <a:gd name="connsiteX26" fmla="*/ 145256 w 228600"/>
              <a:gd name="connsiteY26" fmla="*/ 607219 h 652462"/>
              <a:gd name="connsiteX27" fmla="*/ 152400 w 228600"/>
              <a:gd name="connsiteY27" fmla="*/ 652462 h 652462"/>
              <a:gd name="connsiteX28" fmla="*/ 69056 w 228600"/>
              <a:gd name="connsiteY28" fmla="*/ 64770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652462">
                <a:moveTo>
                  <a:pt x="69056" y="647700"/>
                </a:moveTo>
                <a:lnTo>
                  <a:pt x="88106" y="588169"/>
                </a:lnTo>
                <a:lnTo>
                  <a:pt x="95250" y="516731"/>
                </a:lnTo>
                <a:lnTo>
                  <a:pt x="109537" y="411956"/>
                </a:lnTo>
                <a:lnTo>
                  <a:pt x="100012" y="307181"/>
                </a:lnTo>
                <a:lnTo>
                  <a:pt x="90487" y="140494"/>
                </a:lnTo>
                <a:lnTo>
                  <a:pt x="69056" y="119062"/>
                </a:lnTo>
                <a:lnTo>
                  <a:pt x="0" y="128587"/>
                </a:lnTo>
                <a:lnTo>
                  <a:pt x="0" y="128587"/>
                </a:lnTo>
                <a:lnTo>
                  <a:pt x="11906" y="90487"/>
                </a:lnTo>
                <a:lnTo>
                  <a:pt x="50006" y="69056"/>
                </a:lnTo>
                <a:lnTo>
                  <a:pt x="66675" y="40481"/>
                </a:lnTo>
                <a:lnTo>
                  <a:pt x="73818" y="11906"/>
                </a:lnTo>
                <a:lnTo>
                  <a:pt x="95250" y="0"/>
                </a:lnTo>
                <a:lnTo>
                  <a:pt x="126206" y="2381"/>
                </a:lnTo>
                <a:lnTo>
                  <a:pt x="145256" y="40481"/>
                </a:lnTo>
                <a:lnTo>
                  <a:pt x="178593" y="78581"/>
                </a:lnTo>
                <a:lnTo>
                  <a:pt x="211931" y="114300"/>
                </a:lnTo>
                <a:lnTo>
                  <a:pt x="228600" y="135731"/>
                </a:lnTo>
                <a:lnTo>
                  <a:pt x="169068" y="135731"/>
                </a:lnTo>
                <a:lnTo>
                  <a:pt x="121443" y="133350"/>
                </a:lnTo>
                <a:lnTo>
                  <a:pt x="116681" y="202406"/>
                </a:lnTo>
                <a:lnTo>
                  <a:pt x="126206" y="304800"/>
                </a:lnTo>
                <a:lnTo>
                  <a:pt x="133350" y="366712"/>
                </a:lnTo>
                <a:cubicBezTo>
                  <a:pt x="134144" y="390525"/>
                  <a:pt x="134937" y="414337"/>
                  <a:pt x="135731" y="438150"/>
                </a:cubicBezTo>
                <a:lnTo>
                  <a:pt x="145256" y="538162"/>
                </a:lnTo>
                <a:lnTo>
                  <a:pt x="145256" y="607219"/>
                </a:lnTo>
                <a:lnTo>
                  <a:pt x="152400" y="652462"/>
                </a:lnTo>
                <a:lnTo>
                  <a:pt x="69056" y="64770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7327B5E1-7821-4EA2-9C1F-287E7023433E}"/>
              </a:ext>
            </a:extLst>
          </p:cNvPr>
          <p:cNvCxnSpPr/>
          <p:nvPr/>
        </p:nvCxnSpPr>
        <p:spPr>
          <a:xfrm>
            <a:off x="6487710" y="3917969"/>
            <a:ext cx="0" cy="24617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44" name="TextBox 443">
            <a:extLst>
              <a:ext uri="{FF2B5EF4-FFF2-40B4-BE49-F238E27FC236}">
                <a16:creationId xmlns:a16="http://schemas.microsoft.com/office/drawing/2014/main" id="{DBA6FE60-ADBC-43BA-83AE-4699A5D712F1}"/>
              </a:ext>
            </a:extLst>
          </p:cNvPr>
          <p:cNvSpPr txBox="1"/>
          <p:nvPr/>
        </p:nvSpPr>
        <p:spPr>
          <a:xfrm>
            <a:off x="6478574" y="3909778"/>
            <a:ext cx="14454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100" b="1" dirty="0">
                <a:solidFill>
                  <a:prstClr val="black"/>
                </a:solidFill>
                <a:latin typeface="Calibri" panose="020F0502020204030204"/>
              </a:rPr>
              <a:t>SLIJEGANJE</a:t>
            </a: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6708DC1E-7062-4479-892F-C954534219BB}"/>
              </a:ext>
            </a:extLst>
          </p:cNvPr>
          <p:cNvSpPr/>
          <p:nvPr/>
        </p:nvSpPr>
        <p:spPr>
          <a:xfrm>
            <a:off x="6830740" y="67325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BA3AF13-6E3F-4B5B-8AA6-4E07F8FD03C1}"/>
              </a:ext>
            </a:extLst>
          </p:cNvPr>
          <p:cNvSpPr/>
          <p:nvPr/>
        </p:nvSpPr>
        <p:spPr>
          <a:xfrm>
            <a:off x="6910249" y="674776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1C6279E9-E621-4051-844A-9933088196D4}"/>
              </a:ext>
            </a:extLst>
          </p:cNvPr>
          <p:cNvSpPr/>
          <p:nvPr/>
        </p:nvSpPr>
        <p:spPr>
          <a:xfrm>
            <a:off x="6989758" y="67325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8B9344E2-9FF7-4F87-81AA-3B938DE5B796}"/>
              </a:ext>
            </a:extLst>
          </p:cNvPr>
          <p:cNvSpPr/>
          <p:nvPr/>
        </p:nvSpPr>
        <p:spPr>
          <a:xfrm>
            <a:off x="7065451" y="67404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D108DBFB-7496-4426-B1AA-14D48F578905}"/>
              </a:ext>
            </a:extLst>
          </p:cNvPr>
          <p:cNvSpPr/>
          <p:nvPr/>
        </p:nvSpPr>
        <p:spPr>
          <a:xfrm>
            <a:off x="7144960" y="675566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0CB87EA1-7166-4976-959E-4F84E44267C5}"/>
              </a:ext>
            </a:extLst>
          </p:cNvPr>
          <p:cNvSpPr/>
          <p:nvPr/>
        </p:nvSpPr>
        <p:spPr>
          <a:xfrm>
            <a:off x="7224469" y="67404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1189D441-B7E0-4246-9E96-698EBA96785C}"/>
              </a:ext>
            </a:extLst>
          </p:cNvPr>
          <p:cNvSpPr/>
          <p:nvPr/>
        </p:nvSpPr>
        <p:spPr>
          <a:xfrm>
            <a:off x="7202517" y="66686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C837D5DD-08B4-4D70-A75D-0AFB319E1059}"/>
              </a:ext>
            </a:extLst>
          </p:cNvPr>
          <p:cNvSpPr/>
          <p:nvPr/>
        </p:nvSpPr>
        <p:spPr>
          <a:xfrm>
            <a:off x="7282026" y="66839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73E375E1-38C1-4616-B778-03C02DEA2B39}"/>
              </a:ext>
            </a:extLst>
          </p:cNvPr>
          <p:cNvSpPr/>
          <p:nvPr/>
        </p:nvSpPr>
        <p:spPr>
          <a:xfrm>
            <a:off x="7361535" y="66686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CDE771B8-F724-4F0D-B3BA-8424253F60A9}"/>
              </a:ext>
            </a:extLst>
          </p:cNvPr>
          <p:cNvSpPr/>
          <p:nvPr/>
        </p:nvSpPr>
        <p:spPr>
          <a:xfrm>
            <a:off x="6937120" y="664923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CBD745E3-0444-49EB-B022-D83081C90BEB}"/>
              </a:ext>
            </a:extLst>
          </p:cNvPr>
          <p:cNvSpPr/>
          <p:nvPr/>
        </p:nvSpPr>
        <p:spPr>
          <a:xfrm>
            <a:off x="7016629" y="666448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590E5F55-2362-4BBA-B21E-385E70F26484}"/>
              </a:ext>
            </a:extLst>
          </p:cNvPr>
          <p:cNvSpPr/>
          <p:nvPr/>
        </p:nvSpPr>
        <p:spPr>
          <a:xfrm>
            <a:off x="7096138" y="664923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CEC787BA-7358-4E3B-B877-8CF95088E016}"/>
              </a:ext>
            </a:extLst>
          </p:cNvPr>
          <p:cNvSpPr/>
          <p:nvPr/>
        </p:nvSpPr>
        <p:spPr>
          <a:xfrm>
            <a:off x="7344522" y="67456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87BA5653-DD67-4C47-931F-CC207F45BE61}"/>
              </a:ext>
            </a:extLst>
          </p:cNvPr>
          <p:cNvSpPr/>
          <p:nvPr/>
        </p:nvSpPr>
        <p:spPr>
          <a:xfrm>
            <a:off x="7424031" y="676089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9B07BB64-FF4B-4978-86E8-EE03ADB458C3}"/>
              </a:ext>
            </a:extLst>
          </p:cNvPr>
          <p:cNvSpPr/>
          <p:nvPr/>
        </p:nvSpPr>
        <p:spPr>
          <a:xfrm>
            <a:off x="7503540" y="674565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A26F85C6-B9B0-4684-A0BC-6F77DB06C1C0}"/>
              </a:ext>
            </a:extLst>
          </p:cNvPr>
          <p:cNvSpPr/>
          <p:nvPr/>
        </p:nvSpPr>
        <p:spPr>
          <a:xfrm>
            <a:off x="7482056" y="66778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C1C5542F-3EF4-4350-98C1-D44283DAC49F}"/>
              </a:ext>
            </a:extLst>
          </p:cNvPr>
          <p:cNvSpPr/>
          <p:nvPr/>
        </p:nvSpPr>
        <p:spPr>
          <a:xfrm>
            <a:off x="7561565" y="669312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490F0C17-A9B1-4010-AFDE-06039FAF6343}"/>
              </a:ext>
            </a:extLst>
          </p:cNvPr>
          <p:cNvSpPr/>
          <p:nvPr/>
        </p:nvSpPr>
        <p:spPr>
          <a:xfrm>
            <a:off x="7641074" y="667787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81FB3942-4F5F-479E-9C0F-3836DAC02241}"/>
              </a:ext>
            </a:extLst>
          </p:cNvPr>
          <p:cNvSpPr/>
          <p:nvPr/>
        </p:nvSpPr>
        <p:spPr>
          <a:xfrm>
            <a:off x="7961402" y="669311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C1ABF116-4FBE-4CDA-8F8F-F47C8ECEAB58}"/>
              </a:ext>
            </a:extLst>
          </p:cNvPr>
          <p:cNvSpPr/>
          <p:nvPr/>
        </p:nvSpPr>
        <p:spPr>
          <a:xfrm>
            <a:off x="8005579" y="675433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E3944642-D596-40EF-A87B-11B33FA8A7B3}"/>
              </a:ext>
            </a:extLst>
          </p:cNvPr>
          <p:cNvSpPr/>
          <p:nvPr/>
        </p:nvSpPr>
        <p:spPr>
          <a:xfrm>
            <a:off x="8093035" y="674041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C36D75CB-166A-4AC5-9AD4-E0959584A5FA}"/>
              </a:ext>
            </a:extLst>
          </p:cNvPr>
          <p:cNvSpPr/>
          <p:nvPr/>
        </p:nvSpPr>
        <p:spPr>
          <a:xfrm>
            <a:off x="7711682" y="673842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920BA2E9-B62D-45E1-9CC1-EDE3027635DE}"/>
              </a:ext>
            </a:extLst>
          </p:cNvPr>
          <p:cNvSpPr/>
          <p:nvPr/>
        </p:nvSpPr>
        <p:spPr>
          <a:xfrm>
            <a:off x="7805600" y="673405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B04C95E9-1566-4921-B2E0-35299B38B156}"/>
              </a:ext>
            </a:extLst>
          </p:cNvPr>
          <p:cNvSpPr/>
          <p:nvPr/>
        </p:nvSpPr>
        <p:spPr>
          <a:xfrm>
            <a:off x="7894512" y="673842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6CB5E71-E179-450A-93EE-DC6F21A52968}"/>
              </a:ext>
            </a:extLst>
          </p:cNvPr>
          <p:cNvSpPr/>
          <p:nvPr/>
        </p:nvSpPr>
        <p:spPr>
          <a:xfrm>
            <a:off x="7735494" y="66523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D628F81D-7936-4E5B-8F8A-69B74DC60186}"/>
              </a:ext>
            </a:extLst>
          </p:cNvPr>
          <p:cNvSpPr/>
          <p:nvPr/>
        </p:nvSpPr>
        <p:spPr>
          <a:xfrm>
            <a:off x="7815003" y="6667561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66BBFF17-29DF-48CB-92DE-EAD04D7C5380}"/>
              </a:ext>
            </a:extLst>
          </p:cNvPr>
          <p:cNvSpPr/>
          <p:nvPr/>
        </p:nvSpPr>
        <p:spPr>
          <a:xfrm>
            <a:off x="7894512" y="665231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6C065C7E-3522-43EC-9887-FC9449BF2BC5}"/>
              </a:ext>
            </a:extLst>
          </p:cNvPr>
          <p:cNvSpPr/>
          <p:nvPr/>
        </p:nvSpPr>
        <p:spPr>
          <a:xfrm>
            <a:off x="7080191" y="658013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3CA3D86E-DCD6-4897-9DBD-BFB91928428D}"/>
              </a:ext>
            </a:extLst>
          </p:cNvPr>
          <p:cNvSpPr/>
          <p:nvPr/>
        </p:nvSpPr>
        <p:spPr>
          <a:xfrm>
            <a:off x="7159700" y="659538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BF1429F9-A9EB-4719-81A7-09FA65EA4C51}"/>
              </a:ext>
            </a:extLst>
          </p:cNvPr>
          <p:cNvSpPr/>
          <p:nvPr/>
        </p:nvSpPr>
        <p:spPr>
          <a:xfrm>
            <a:off x="7239209" y="658013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F2568901-E168-4EEE-A401-78CFCFDC5ACE}"/>
              </a:ext>
            </a:extLst>
          </p:cNvPr>
          <p:cNvSpPr/>
          <p:nvPr/>
        </p:nvSpPr>
        <p:spPr>
          <a:xfrm>
            <a:off x="7328333" y="659574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7A8DB0A2-2E40-47CF-B2F8-51257D6F3023}"/>
              </a:ext>
            </a:extLst>
          </p:cNvPr>
          <p:cNvSpPr/>
          <p:nvPr/>
        </p:nvSpPr>
        <p:spPr>
          <a:xfrm>
            <a:off x="7407842" y="661099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AECC6B23-AA50-42B1-8EB5-6CACC81C2497}"/>
              </a:ext>
            </a:extLst>
          </p:cNvPr>
          <p:cNvSpPr/>
          <p:nvPr/>
        </p:nvSpPr>
        <p:spPr>
          <a:xfrm>
            <a:off x="7487351" y="659574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11E01756-30A5-4654-A591-B6253AFDA95E}"/>
              </a:ext>
            </a:extLst>
          </p:cNvPr>
          <p:cNvSpPr/>
          <p:nvPr/>
        </p:nvSpPr>
        <p:spPr>
          <a:xfrm>
            <a:off x="6906667" y="656227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96312739-683A-4B79-BD50-F502CB53F1AB}"/>
              </a:ext>
            </a:extLst>
          </p:cNvPr>
          <p:cNvSpPr/>
          <p:nvPr/>
        </p:nvSpPr>
        <p:spPr>
          <a:xfrm>
            <a:off x="6986176" y="657752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87AF6CF0-949A-476B-9EB9-266E3BBCC7B7}"/>
              </a:ext>
            </a:extLst>
          </p:cNvPr>
          <p:cNvSpPr/>
          <p:nvPr/>
        </p:nvSpPr>
        <p:spPr>
          <a:xfrm>
            <a:off x="7626334" y="674776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B190EABF-A5C4-4F5E-8651-0B5B94B4F1AF}"/>
              </a:ext>
            </a:extLst>
          </p:cNvPr>
          <p:cNvSpPr/>
          <p:nvPr/>
        </p:nvSpPr>
        <p:spPr>
          <a:xfrm>
            <a:off x="7589095" y="660035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7FC2E4A7-4317-45A5-989F-CDB01AB69B14}"/>
              </a:ext>
            </a:extLst>
          </p:cNvPr>
          <p:cNvSpPr/>
          <p:nvPr/>
        </p:nvSpPr>
        <p:spPr>
          <a:xfrm>
            <a:off x="7687161" y="65976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122A6C2E-2543-4C2F-81A8-E15D10550424}"/>
              </a:ext>
            </a:extLst>
          </p:cNvPr>
          <p:cNvSpPr/>
          <p:nvPr/>
        </p:nvSpPr>
        <p:spPr>
          <a:xfrm>
            <a:off x="7766670" y="658241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82799547-A0A0-4816-9EAD-7888128A2071}"/>
              </a:ext>
            </a:extLst>
          </p:cNvPr>
          <p:cNvSpPr/>
          <p:nvPr/>
        </p:nvSpPr>
        <p:spPr>
          <a:xfrm>
            <a:off x="7870534" y="658174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34E7367E-3E97-4C54-AC3C-2E2C40E7D357}"/>
              </a:ext>
            </a:extLst>
          </p:cNvPr>
          <p:cNvSpPr/>
          <p:nvPr/>
        </p:nvSpPr>
        <p:spPr>
          <a:xfrm>
            <a:off x="7950043" y="659699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588E46B4-BB73-4B55-A05C-7C739E788728}"/>
              </a:ext>
            </a:extLst>
          </p:cNvPr>
          <p:cNvSpPr/>
          <p:nvPr/>
        </p:nvSpPr>
        <p:spPr>
          <a:xfrm>
            <a:off x="8031712" y="663333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9768249F-5013-428A-84A8-B68F9EFC53BB}"/>
              </a:ext>
            </a:extLst>
          </p:cNvPr>
          <p:cNvSpPr/>
          <p:nvPr/>
        </p:nvSpPr>
        <p:spPr>
          <a:xfrm>
            <a:off x="6797912" y="657032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060A4C1A-856E-4118-A77D-EF20486B83D3}"/>
              </a:ext>
            </a:extLst>
          </p:cNvPr>
          <p:cNvSpPr/>
          <p:nvPr/>
        </p:nvSpPr>
        <p:spPr>
          <a:xfrm>
            <a:off x="6772334" y="665232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9C3EDBA0-B4AA-4104-A5C0-772335EE817E}"/>
              </a:ext>
            </a:extLst>
          </p:cNvPr>
          <p:cNvSpPr/>
          <p:nvPr/>
        </p:nvSpPr>
        <p:spPr>
          <a:xfrm>
            <a:off x="6851843" y="663707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B924F87F-C72E-4C3C-B95C-E73B44B5AA91}"/>
              </a:ext>
            </a:extLst>
          </p:cNvPr>
          <p:cNvSpPr/>
          <p:nvPr/>
        </p:nvSpPr>
        <p:spPr>
          <a:xfrm>
            <a:off x="8159579" y="6687838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46810F98-4F95-4CA5-A143-87855CDD9F90}"/>
              </a:ext>
            </a:extLst>
          </p:cNvPr>
          <p:cNvSpPr/>
          <p:nvPr/>
        </p:nvSpPr>
        <p:spPr>
          <a:xfrm>
            <a:off x="8111479" y="662596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F4792895-EE47-45B8-8EB4-B1BA082B45BA}"/>
              </a:ext>
            </a:extLst>
          </p:cNvPr>
          <p:cNvSpPr/>
          <p:nvPr/>
        </p:nvSpPr>
        <p:spPr>
          <a:xfrm>
            <a:off x="8063379" y="65595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1B59DD94-4750-4731-9FB8-62FBFA598E93}"/>
              </a:ext>
            </a:extLst>
          </p:cNvPr>
          <p:cNvSpPr/>
          <p:nvPr/>
        </p:nvSpPr>
        <p:spPr>
          <a:xfrm>
            <a:off x="7119382" y="65083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4" name="Oval 493">
            <a:extLst>
              <a:ext uri="{FF2B5EF4-FFF2-40B4-BE49-F238E27FC236}">
                <a16:creationId xmlns:a16="http://schemas.microsoft.com/office/drawing/2014/main" id="{A070CB18-240C-4E70-B52B-41AA2305FF75}"/>
              </a:ext>
            </a:extLst>
          </p:cNvPr>
          <p:cNvSpPr/>
          <p:nvPr/>
        </p:nvSpPr>
        <p:spPr>
          <a:xfrm>
            <a:off x="7198891" y="652363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Oval 494">
            <a:extLst>
              <a:ext uri="{FF2B5EF4-FFF2-40B4-BE49-F238E27FC236}">
                <a16:creationId xmlns:a16="http://schemas.microsoft.com/office/drawing/2014/main" id="{A79DDC30-74BF-4F35-B917-FD03BF20E2D2}"/>
              </a:ext>
            </a:extLst>
          </p:cNvPr>
          <p:cNvSpPr/>
          <p:nvPr/>
        </p:nvSpPr>
        <p:spPr>
          <a:xfrm>
            <a:off x="7278400" y="6508389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BFE7915F-EF6E-48A0-AC33-66C7DAB5FA22}"/>
              </a:ext>
            </a:extLst>
          </p:cNvPr>
          <p:cNvSpPr/>
          <p:nvPr/>
        </p:nvSpPr>
        <p:spPr>
          <a:xfrm>
            <a:off x="7367524" y="652400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C744597A-EA6E-4C35-8E02-6E17EECC7CB8}"/>
              </a:ext>
            </a:extLst>
          </p:cNvPr>
          <p:cNvSpPr/>
          <p:nvPr/>
        </p:nvSpPr>
        <p:spPr>
          <a:xfrm>
            <a:off x="7526542" y="652400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1CDA3A09-81DE-4138-B9EC-AF9C1BCF53AA}"/>
              </a:ext>
            </a:extLst>
          </p:cNvPr>
          <p:cNvSpPr/>
          <p:nvPr/>
        </p:nvSpPr>
        <p:spPr>
          <a:xfrm>
            <a:off x="6945858" y="649053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2DCE3187-5F27-459E-A3CE-C8C1AE6C2DCB}"/>
              </a:ext>
            </a:extLst>
          </p:cNvPr>
          <p:cNvSpPr/>
          <p:nvPr/>
        </p:nvSpPr>
        <p:spPr>
          <a:xfrm>
            <a:off x="7025367" y="650578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C65BF426-EEFC-4C05-B8EB-5813C097CEAA}"/>
              </a:ext>
            </a:extLst>
          </p:cNvPr>
          <p:cNvSpPr/>
          <p:nvPr/>
        </p:nvSpPr>
        <p:spPr>
          <a:xfrm>
            <a:off x="7805861" y="6510676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3ED0C050-1408-4AC5-A031-325BC865FA39}"/>
              </a:ext>
            </a:extLst>
          </p:cNvPr>
          <p:cNvSpPr/>
          <p:nvPr/>
        </p:nvSpPr>
        <p:spPr>
          <a:xfrm>
            <a:off x="7909725" y="651000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FA45D7F3-3055-46CB-91C4-092CC641A184}"/>
              </a:ext>
            </a:extLst>
          </p:cNvPr>
          <p:cNvSpPr/>
          <p:nvPr/>
        </p:nvSpPr>
        <p:spPr>
          <a:xfrm>
            <a:off x="7989234" y="652525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BFA22CC8-60D4-493A-9596-0A7145360538}"/>
              </a:ext>
            </a:extLst>
          </p:cNvPr>
          <p:cNvSpPr/>
          <p:nvPr/>
        </p:nvSpPr>
        <p:spPr>
          <a:xfrm>
            <a:off x="6837103" y="6498585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4" name="Oval 503">
            <a:extLst>
              <a:ext uri="{FF2B5EF4-FFF2-40B4-BE49-F238E27FC236}">
                <a16:creationId xmlns:a16="http://schemas.microsoft.com/office/drawing/2014/main" id="{276B9CE5-AAFB-4648-B0FA-B2BCCACB3613}"/>
              </a:ext>
            </a:extLst>
          </p:cNvPr>
          <p:cNvSpPr/>
          <p:nvPr/>
        </p:nvSpPr>
        <p:spPr>
          <a:xfrm>
            <a:off x="8102570" y="6487762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65A98B48-EFB4-4747-9044-C32B1061478E}"/>
              </a:ext>
            </a:extLst>
          </p:cNvPr>
          <p:cNvSpPr/>
          <p:nvPr/>
        </p:nvSpPr>
        <p:spPr>
          <a:xfrm>
            <a:off x="8149853" y="6558500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6" name="Oval 505">
            <a:extLst>
              <a:ext uri="{FF2B5EF4-FFF2-40B4-BE49-F238E27FC236}">
                <a16:creationId xmlns:a16="http://schemas.microsoft.com/office/drawing/2014/main" id="{E9A06A78-5A04-46ED-A23F-6BE4C15FAE98}"/>
              </a:ext>
            </a:extLst>
          </p:cNvPr>
          <p:cNvSpPr/>
          <p:nvPr/>
        </p:nvSpPr>
        <p:spPr>
          <a:xfrm>
            <a:off x="7602844" y="6529647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349B5808-6D39-471F-8C71-D93004C44296}"/>
              </a:ext>
            </a:extLst>
          </p:cNvPr>
          <p:cNvSpPr/>
          <p:nvPr/>
        </p:nvSpPr>
        <p:spPr>
          <a:xfrm>
            <a:off x="7711933" y="6527504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70432134-EB26-4B8C-919E-479B1E8641AC}"/>
              </a:ext>
            </a:extLst>
          </p:cNvPr>
          <p:cNvSpPr/>
          <p:nvPr/>
        </p:nvSpPr>
        <p:spPr>
          <a:xfrm>
            <a:off x="7448579" y="6522423"/>
            <a:ext cx="64769" cy="6649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8F375601-3B6E-47BE-B60A-5A8A83EC000D}"/>
              </a:ext>
            </a:extLst>
          </p:cNvPr>
          <p:cNvCxnSpPr/>
          <p:nvPr/>
        </p:nvCxnSpPr>
        <p:spPr>
          <a:xfrm>
            <a:off x="6760189" y="5715513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0DA44A1C-8A35-44EE-B860-14E799DDF852}"/>
              </a:ext>
            </a:extLst>
          </p:cNvPr>
          <p:cNvCxnSpPr/>
          <p:nvPr/>
        </p:nvCxnSpPr>
        <p:spPr>
          <a:xfrm>
            <a:off x="8233896" y="5715513"/>
            <a:ext cx="0" cy="1116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A6A06231-B038-42CD-8B02-07DFF1F729BE}"/>
              </a:ext>
            </a:extLst>
          </p:cNvPr>
          <p:cNvCxnSpPr/>
          <p:nvPr/>
        </p:nvCxnSpPr>
        <p:spPr>
          <a:xfrm flipV="1">
            <a:off x="6757581" y="6822929"/>
            <a:ext cx="1476315" cy="313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12" name="Oval 511">
            <a:extLst>
              <a:ext uri="{FF2B5EF4-FFF2-40B4-BE49-F238E27FC236}">
                <a16:creationId xmlns:a16="http://schemas.microsoft.com/office/drawing/2014/main" id="{34E0E66B-9A05-4448-A5D1-193D16B07F14}"/>
              </a:ext>
            </a:extLst>
          </p:cNvPr>
          <p:cNvSpPr/>
          <p:nvPr/>
        </p:nvSpPr>
        <p:spPr>
          <a:xfrm>
            <a:off x="7365176" y="5041694"/>
            <a:ext cx="331929" cy="351523"/>
          </a:xfrm>
          <a:prstGeom prst="ellips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A3AFA546-85BB-4DD2-8A4B-E188F3474936}"/>
              </a:ext>
            </a:extLst>
          </p:cNvPr>
          <p:cNvCxnSpPr/>
          <p:nvPr/>
        </p:nvCxnSpPr>
        <p:spPr>
          <a:xfrm>
            <a:off x="7526542" y="5414699"/>
            <a:ext cx="0" cy="368299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15" name="Picture 514" descr="An animal lying on a sandy beach&#10;&#10;Description automatically generated">
            <a:extLst>
              <a:ext uri="{FF2B5EF4-FFF2-40B4-BE49-F238E27FC236}">
                <a16:creationId xmlns:a16="http://schemas.microsoft.com/office/drawing/2014/main" id="{CFAA42C1-8E86-44D5-B721-C1DF70164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34" y="2566886"/>
            <a:ext cx="1652443" cy="8262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40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7" grpId="0"/>
      <p:bldP spid="318" grpId="0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8" grpId="0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30" grpId="0" animBg="1"/>
      <p:bldP spid="431" grpId="0" animBg="1"/>
      <p:bldP spid="432" grpId="0" animBg="1"/>
      <p:bldP spid="434" grpId="0" animBg="1"/>
      <p:bldP spid="439" grpId="0"/>
      <p:bldP spid="441" grpId="0" animBg="1"/>
      <p:bldP spid="442" grpId="0" animBg="1"/>
      <p:bldP spid="444" grpId="0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G:\Clanak -Potres-Zagreb\tiltedbuilding.jpg">
            <a:extLst>
              <a:ext uri="{FF2B5EF4-FFF2-40B4-BE49-F238E27FC236}">
                <a16:creationId xmlns:a16="http://schemas.microsoft.com/office/drawing/2014/main" id="{22E4898A-57AE-4BE8-AF9A-BE678FD5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31367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31FC1F-1829-490A-865D-E52F5F212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780928"/>
            <a:ext cx="4944039" cy="39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5DEFB6-2FC5-4F8C-A7D2-9962CDA94F2F}"/>
              </a:ext>
            </a:extLst>
          </p:cNvPr>
          <p:cNvSpPr txBox="1"/>
          <p:nvPr/>
        </p:nvSpPr>
        <p:spPr>
          <a:xfrm>
            <a:off x="141049" y="1296912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ožujak 2020. – BEZ </a:t>
            </a:r>
            <a:r>
              <a:rPr lang="hr-HR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likvefakcije</a:t>
            </a:r>
            <a:endParaRPr lang="hr-HR" b="1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3F9E8E-1BDC-43E1-838F-A847FB70B5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8"/>
          <a:stretch/>
        </p:blipFill>
        <p:spPr bwMode="auto">
          <a:xfrm>
            <a:off x="1691680" y="1772816"/>
            <a:ext cx="7539066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C000A-B035-4EAC-9372-8FA90580DFD4}"/>
              </a:ext>
            </a:extLst>
          </p:cNvPr>
          <p:cNvSpPr txBox="1"/>
          <p:nvPr/>
        </p:nvSpPr>
        <p:spPr>
          <a:xfrm>
            <a:off x="323528" y="6369620"/>
            <a:ext cx="453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 err="1"/>
              <a:t>Veinović</a:t>
            </a:r>
            <a:r>
              <a:rPr lang="hr-HR" sz="1400" i="1" dirty="0"/>
              <a:t> i dr. (2007)</a:t>
            </a:r>
          </a:p>
        </p:txBody>
      </p:sp>
    </p:spTree>
    <p:extLst>
      <p:ext uri="{BB962C8B-B14F-4D97-AF65-F5344CB8AC3E}">
        <p14:creationId xmlns:p14="http://schemas.microsoft.com/office/powerpoint/2010/main" val="170870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F5CFD56-2A57-4A66-A297-55378332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" y="1484784"/>
            <a:ext cx="90120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EE20CF42-7759-433B-A30B-D4875932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58500" y="6120284"/>
            <a:ext cx="87852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/>
            <a:r>
              <a:rPr lang="hr-HR" altLang="sr-Latn-RS" sz="2000" b="1">
                <a:solidFill>
                  <a:schemeClr val="bg1"/>
                </a:solidFill>
              </a:rPr>
              <a:t>Budaševo, 2020, M6.2</a:t>
            </a:r>
          </a:p>
        </p:txBody>
      </p:sp>
      <p:sp>
        <p:nvSpPr>
          <p:cNvPr id="17412" name="TextBox 1">
            <a:extLst>
              <a:ext uri="{FF2B5EF4-FFF2-40B4-BE49-F238E27FC236}">
                <a16:creationId xmlns:a16="http://schemas.microsoft.com/office/drawing/2014/main" id="{0084E459-ABD3-4163-80B7-107A4B8E201A}"/>
              </a:ext>
            </a:extLst>
          </p:cNvPr>
          <p:cNvSpPr txBox="1">
            <a:spLocks noChangeArrowheads="1"/>
          </p:cNvSpPr>
          <p:nvPr/>
        </p:nvSpPr>
        <p:spPr bwMode="auto">
          <a:xfrm rot="274545">
            <a:off x="4661801" y="4956647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hr-HR" altLang="sr-Latn-RS"/>
              <a:t>pukotine?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11C50-065C-449D-B54F-9EDE8561BBB1}"/>
              </a:ext>
            </a:extLst>
          </p:cNvPr>
          <p:cNvSpPr txBox="1"/>
          <p:nvPr/>
        </p:nvSpPr>
        <p:spPr>
          <a:xfrm>
            <a:off x="290546" y="1572244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ZNAČAJNA </a:t>
            </a:r>
            <a:r>
              <a:rPr lang="hr-HR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likvefakcija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179604" y="2253256"/>
            <a:ext cx="8640960" cy="460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200" dirty="0"/>
              <a:t>1 Uvod – geotehnika kao sastavni dio potresnog inženjerstva</a:t>
            </a:r>
          </a:p>
          <a:p>
            <a:pPr>
              <a:lnSpc>
                <a:spcPct val="150000"/>
              </a:lnSpc>
            </a:pPr>
            <a:endParaRPr lang="hr-HR" sz="2200" dirty="0"/>
          </a:p>
          <a:p>
            <a:pPr>
              <a:lnSpc>
                <a:spcPct val="150000"/>
              </a:lnSpc>
            </a:pPr>
            <a:r>
              <a:rPr lang="hr-HR" sz="2200" dirty="0"/>
              <a:t>2 Amplifikacija seizmičkog odziva kao posljedica lokalnih uvjeta u tlu</a:t>
            </a:r>
          </a:p>
          <a:p>
            <a:pPr>
              <a:lnSpc>
                <a:spcPct val="150000"/>
              </a:lnSpc>
            </a:pPr>
            <a:r>
              <a:rPr lang="hr-HR" sz="2200" dirty="0"/>
              <a:t>3 Nestabilnosti tla u seizmičkim uvjetima i njihova evaluacija</a:t>
            </a:r>
          </a:p>
          <a:p>
            <a:pPr>
              <a:lnSpc>
                <a:spcPct val="150000"/>
              </a:lnSpc>
            </a:pPr>
            <a:r>
              <a:rPr lang="hr-HR" sz="2200" dirty="0"/>
              <a:t>4 </a:t>
            </a:r>
            <a:r>
              <a:rPr lang="pl-PL" sz="2200" dirty="0"/>
              <a:t>Utjecaj potresa na geotehničke konstrukcije </a:t>
            </a:r>
          </a:p>
          <a:p>
            <a:pPr>
              <a:lnSpc>
                <a:spcPct val="150000"/>
              </a:lnSpc>
            </a:pPr>
            <a:endParaRPr lang="pl-PL" sz="2200" dirty="0"/>
          </a:p>
          <a:p>
            <a:pPr>
              <a:lnSpc>
                <a:spcPct val="150000"/>
              </a:lnSpc>
            </a:pPr>
            <a:r>
              <a:rPr lang="hr-HR" sz="2200" dirty="0"/>
              <a:t>5 Seizmička </a:t>
            </a:r>
            <a:r>
              <a:rPr lang="hr-HR" sz="2200" dirty="0" err="1"/>
              <a:t>mikrozonacija</a:t>
            </a:r>
            <a:r>
              <a:rPr lang="hr-HR" sz="2200" dirty="0"/>
              <a:t>: nužnost sveobuhvatnog pristupa</a:t>
            </a:r>
          </a:p>
          <a:p>
            <a:pPr>
              <a:lnSpc>
                <a:spcPct val="150000"/>
              </a:lnSpc>
            </a:pPr>
            <a:r>
              <a:rPr lang="hr-HR" sz="2200" dirty="0"/>
              <a:t>6 </a:t>
            </a:r>
            <a:r>
              <a:rPr lang="pl-PL" sz="2200" dirty="0"/>
              <a:t>Zaključak</a:t>
            </a:r>
          </a:p>
          <a:p>
            <a:pPr>
              <a:lnSpc>
                <a:spcPct val="150000"/>
              </a:lnSpc>
            </a:pPr>
            <a:endParaRPr lang="hr-HR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ECBA7-61B0-433D-9294-659C2CE4EAE2}"/>
              </a:ext>
            </a:extLst>
          </p:cNvPr>
          <p:cNvSpPr txBox="1"/>
          <p:nvPr/>
        </p:nvSpPr>
        <p:spPr>
          <a:xfrm>
            <a:off x="214565" y="155679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7000"/>
                </a:solidFill>
              </a:rPr>
              <a:t>SADRŽAJ</a:t>
            </a:r>
          </a:p>
        </p:txBody>
      </p:sp>
    </p:spTree>
    <p:extLst>
      <p:ext uri="{BB962C8B-B14F-4D97-AF65-F5344CB8AC3E}">
        <p14:creationId xmlns:p14="http://schemas.microsoft.com/office/powerpoint/2010/main" val="306053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A picture containing dirty&#10;&#10;Description automatically generated">
            <a:extLst>
              <a:ext uri="{FF2B5EF4-FFF2-40B4-BE49-F238E27FC236}">
                <a16:creationId xmlns:a16="http://schemas.microsoft.com/office/drawing/2014/main" id="{98599DF1-C96C-45A1-92AB-82B11BEC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4" y="1268760"/>
            <a:ext cx="3794125" cy="54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7" name="Straight Arrow Connector 9">
            <a:extLst>
              <a:ext uri="{FF2B5EF4-FFF2-40B4-BE49-F238E27FC236}">
                <a16:creationId xmlns:a16="http://schemas.microsoft.com/office/drawing/2014/main" id="{A40978BA-9CEA-40F5-B18C-F66D823E2E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3372" y="2894361"/>
            <a:ext cx="441325" cy="193675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8" name="TextBox 10">
            <a:extLst>
              <a:ext uri="{FF2B5EF4-FFF2-40B4-BE49-F238E27FC236}">
                <a16:creationId xmlns:a16="http://schemas.microsoft.com/office/drawing/2014/main" id="{EE571652-D58D-4289-A381-855A213EC8BE}"/>
              </a:ext>
            </a:extLst>
          </p:cNvPr>
          <p:cNvSpPr txBox="1">
            <a:spLocks noChangeArrowheads="1"/>
          </p:cNvSpPr>
          <p:nvPr/>
        </p:nvSpPr>
        <p:spPr bwMode="auto">
          <a:xfrm rot="20280124">
            <a:off x="1903322" y="2999136"/>
            <a:ext cx="1239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hr-HR" altLang="sr-Latn-RS" b="1">
                <a:solidFill>
                  <a:schemeClr val="bg1"/>
                </a:solidFill>
                <a:latin typeface="Palatino Linotype" panose="02040502050505030304" pitchFamily="18" charset="0"/>
              </a:rPr>
              <a:t>cca 20 cm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1F51DE2D-0E35-4115-B591-9584F9B12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02466" y="6318598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/>
            <a:r>
              <a:rPr lang="hr-HR" altLang="sr-Latn-RS" sz="2000" b="1">
                <a:solidFill>
                  <a:schemeClr val="bg1"/>
                </a:solidFill>
              </a:rPr>
              <a:t>Brest Pokupski</a:t>
            </a:r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BC057D86-8AB0-4FB3-A63E-8C2C8187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2" y="1279872"/>
            <a:ext cx="4178300" cy="54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9998E-5C57-4DD8-BAC4-004864B4C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11829" y="6307486"/>
            <a:ext cx="87852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/>
            <a:r>
              <a:rPr lang="hr-HR" altLang="sr-Latn-RS" sz="2000" b="1">
                <a:solidFill>
                  <a:schemeClr val="bg1"/>
                </a:solidFill>
              </a:rPr>
              <a:t>Sisak</a:t>
            </a:r>
          </a:p>
        </p:txBody>
      </p:sp>
      <p:pic>
        <p:nvPicPr>
          <p:cNvPr id="5" name="Picture 4" descr="A picture containing ground, outdoor, cement, concrete&#10;&#10;Description automatically generated">
            <a:extLst>
              <a:ext uri="{FF2B5EF4-FFF2-40B4-BE49-F238E27FC236}">
                <a16:creationId xmlns:a16="http://schemas.microsoft.com/office/drawing/2014/main" id="{DCCF1631-4DF9-406C-8FB2-CA27AB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8" y="1238598"/>
            <a:ext cx="414496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0999D-1DE6-4F27-A2B5-7E70C12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497" y="6326536"/>
            <a:ext cx="25273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/>
            <a:r>
              <a:rPr lang="hr-HR" altLang="sr-Latn-RS" sz="2000" b="1">
                <a:solidFill>
                  <a:schemeClr val="bg1"/>
                </a:solidFill>
              </a:rPr>
              <a:t>Bok Palanječki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CE9D5-C6A4-4DAB-88EF-EF4790EA1085}"/>
              </a:ext>
            </a:extLst>
          </p:cNvPr>
          <p:cNvSpPr txBox="1"/>
          <p:nvPr/>
        </p:nvSpPr>
        <p:spPr>
          <a:xfrm>
            <a:off x="308009" y="1249710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ZNAČAJNA </a:t>
            </a:r>
            <a:r>
              <a:rPr lang="hr-HR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likvefakcija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6DD68508-E8FC-4A98-A63D-C23422D1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37" y="1315368"/>
            <a:ext cx="4068763" cy="51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A picture containing snow, outdoor, tree, transport&#10;&#10;Description automatically generated">
            <a:extLst>
              <a:ext uri="{FF2B5EF4-FFF2-40B4-BE49-F238E27FC236}">
                <a16:creationId xmlns:a16="http://schemas.microsoft.com/office/drawing/2014/main" id="{C1527FD5-D87D-435A-964B-2FE87615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651375" cy="24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644F6CC9-AB91-4556-9143-E07FA458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7" y="3933057"/>
            <a:ext cx="4692650" cy="25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20D3D-45A0-4B36-BF21-37B185C6E8AD}"/>
              </a:ext>
            </a:extLst>
          </p:cNvPr>
          <p:cNvSpPr txBox="1"/>
          <p:nvPr/>
        </p:nvSpPr>
        <p:spPr>
          <a:xfrm>
            <a:off x="-1620688" y="6488668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ZNAČAJNA </a:t>
            </a:r>
            <a:r>
              <a:rPr lang="hr-HR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likvefakcija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796EE9-10C6-4452-9D11-D6D3662AF471}"/>
              </a:ext>
            </a:extLst>
          </p:cNvPr>
          <p:cNvSpPr txBox="1"/>
          <p:nvPr/>
        </p:nvSpPr>
        <p:spPr>
          <a:xfrm>
            <a:off x="397748" y="1246353"/>
            <a:ext cx="417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Problem 2: Klizanje tla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D4487-143D-4F6C-8E79-496A73896976}"/>
              </a:ext>
            </a:extLst>
          </p:cNvPr>
          <p:cNvSpPr txBox="1"/>
          <p:nvPr/>
        </p:nvSpPr>
        <p:spPr>
          <a:xfrm>
            <a:off x="179512" y="1844824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/>
              <a:t>Stabilnost padine je uvjetovana nizom faktora kao što su njezina geometrija, vrsta tla, položaj podzemne vode, djelovanja itd.  U dinamičkim uvjetima se povećavaju inercijska opterećenja, a moguć je i gubitak posmične čvrstoće materijala uslijed cikličkog opterećenja. </a:t>
            </a:r>
          </a:p>
        </p:txBody>
      </p:sp>
      <p:pic>
        <p:nvPicPr>
          <p:cNvPr id="5" name="Picture 4" descr="The side of a mountain&#10;&#10;Description automatically generated">
            <a:extLst>
              <a:ext uri="{FF2B5EF4-FFF2-40B4-BE49-F238E27FC236}">
                <a16:creationId xmlns:a16="http://schemas.microsoft.com/office/drawing/2014/main" id="{73B3AC00-E67E-4727-9545-A2177C881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02085"/>
            <a:ext cx="6060694" cy="3410518"/>
          </a:xfrm>
          <a:prstGeom prst="rect">
            <a:avLst/>
          </a:prstGeom>
        </p:spPr>
      </p:pic>
      <p:pic>
        <p:nvPicPr>
          <p:cNvPr id="10242" name="Picture 1" descr="Landslides from the Kumamoto earthquake in Japan - The Landslide Blog - AGU  Blogosphere">
            <a:extLst>
              <a:ext uri="{FF2B5EF4-FFF2-40B4-BE49-F238E27FC236}">
                <a16:creationId xmlns:a16="http://schemas.microsoft.com/office/drawing/2014/main" id="{59A1F11A-E000-47CB-957C-C97FD830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02" y="3302085"/>
            <a:ext cx="5078660" cy="339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6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19093-492D-4431-B779-75C4700510C7}"/>
              </a:ext>
            </a:extLst>
          </p:cNvPr>
          <p:cNvSpPr txBox="1"/>
          <p:nvPr/>
        </p:nvSpPr>
        <p:spPr>
          <a:xfrm>
            <a:off x="-33801" y="1897378"/>
            <a:ext cx="878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Relativno manji broj pokrenutih, ili bar registriranih, klizišta nakon zagrebačkog potresa u ožujku 2020. se donekle može objasniti relativno niskom saturacijom tla na lokacijama većeg potencijala klizanja</a:t>
            </a:r>
            <a:endParaRPr lang="hr-HR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18B4B-AE93-4D38-9AF7-16BC8A78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6" y="2852936"/>
            <a:ext cx="5328592" cy="3471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4E1DCD-1BCE-465A-A78C-664B878ED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513" y="2449906"/>
            <a:ext cx="3307383" cy="22246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B704F-D9D5-49BC-A9C7-ED85C311B616}"/>
              </a:ext>
            </a:extLst>
          </p:cNvPr>
          <p:cNvSpPr/>
          <p:nvPr/>
        </p:nvSpPr>
        <p:spPr>
          <a:xfrm>
            <a:off x="2054431" y="4365104"/>
            <a:ext cx="2304256" cy="1584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9F8069-1E3F-4ED6-B762-506172439C0B}"/>
              </a:ext>
            </a:extLst>
          </p:cNvPr>
          <p:cNvCxnSpPr/>
          <p:nvPr/>
        </p:nvCxnSpPr>
        <p:spPr>
          <a:xfrm flipV="1">
            <a:off x="4358687" y="3933056"/>
            <a:ext cx="1239116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CF83879-1A24-4718-A75C-297641291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839" y="4651506"/>
            <a:ext cx="3312368" cy="2007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5DEFB6-2FC5-4F8C-A7D2-9962CDA94F2F}"/>
              </a:ext>
            </a:extLst>
          </p:cNvPr>
          <p:cNvSpPr txBox="1"/>
          <p:nvPr/>
        </p:nvSpPr>
        <p:spPr>
          <a:xfrm>
            <a:off x="-33801" y="1357862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sz="16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ožujak 2020. – MANJA AKTIVACIJA KLIZIŠTA</a:t>
            </a:r>
            <a:endParaRPr lang="hr-H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49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 picture containing text, outdoor, grass, road&#10;&#10;Description automatically generated">
            <a:extLst>
              <a:ext uri="{FF2B5EF4-FFF2-40B4-BE49-F238E27FC236}">
                <a16:creationId xmlns:a16="http://schemas.microsoft.com/office/drawing/2014/main" id="{C5D1BB28-BE7F-4B29-8A4B-2A55AD32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398789"/>
            <a:ext cx="29749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4">
            <a:extLst>
              <a:ext uri="{FF2B5EF4-FFF2-40B4-BE49-F238E27FC236}">
                <a16:creationId xmlns:a16="http://schemas.microsoft.com/office/drawing/2014/main" id="{AF095AFE-74EA-43E0-8692-3EB7E217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1870312"/>
            <a:ext cx="8980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r-HR" altLang="sr-Latn-RS" sz="1600" dirty="0"/>
              <a:t>uglavnom dodatni pomak već ranije aktiviranih klizišta (oko 35 klizišta i 5 odrona).</a:t>
            </a:r>
          </a:p>
        </p:txBody>
      </p:sp>
      <p:pic>
        <p:nvPicPr>
          <p:cNvPr id="64516" name="Picture 6">
            <a:extLst>
              <a:ext uri="{FF2B5EF4-FFF2-40B4-BE49-F238E27FC236}">
                <a16:creationId xmlns:a16="http://schemas.microsoft.com/office/drawing/2014/main" id="{D235B076-E7D3-4D28-A221-77AE80B9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398789"/>
            <a:ext cx="29733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>
            <a:extLst>
              <a:ext uri="{FF2B5EF4-FFF2-40B4-BE49-F238E27FC236}">
                <a16:creationId xmlns:a16="http://schemas.microsoft.com/office/drawing/2014/main" id="{A34FBF36-DD5C-46E2-A094-7A1958684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4398789"/>
            <a:ext cx="29733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 descr="A picture containing grass, outdoor, hillside&#10;&#10;Description automatically generated">
            <a:extLst>
              <a:ext uri="{FF2B5EF4-FFF2-40B4-BE49-F238E27FC236}">
                <a16:creationId xmlns:a16="http://schemas.microsoft.com/office/drawing/2014/main" id="{6D965DCD-4952-4289-97A1-48676F57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b="30939"/>
          <a:stretch>
            <a:fillRect/>
          </a:stretch>
        </p:blipFill>
        <p:spPr bwMode="auto">
          <a:xfrm>
            <a:off x="0" y="2204864"/>
            <a:ext cx="89455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011329-0CE8-4455-B4A5-E40991DF97DD}"/>
              </a:ext>
            </a:extLst>
          </p:cNvPr>
          <p:cNvSpPr txBox="1"/>
          <p:nvPr/>
        </p:nvSpPr>
        <p:spPr>
          <a:xfrm>
            <a:off x="189162" y="1333704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POJAVA klizišta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56AB3C-F9E2-4937-B6C2-23BAB528CCA3}"/>
              </a:ext>
            </a:extLst>
          </p:cNvPr>
          <p:cNvSpPr txBox="1"/>
          <p:nvPr/>
        </p:nvSpPr>
        <p:spPr>
          <a:xfrm>
            <a:off x="0" y="1641988"/>
            <a:ext cx="8858250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rješavanje problema duž infrastrukture</a:t>
            </a: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mikrolokacije: provedba istražnih radova, izrada projekata sanacije i implementacija radova</a:t>
            </a: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buFontTx/>
              <a:buChar char="-"/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A28DE704-7450-4D4C-9293-FD93489C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4" y="2914960"/>
            <a:ext cx="4896544" cy="36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DBA11-4809-4CB5-B1CD-05D01AF1146D}"/>
              </a:ext>
            </a:extLst>
          </p:cNvPr>
          <p:cNvSpPr txBox="1"/>
          <p:nvPr/>
        </p:nvSpPr>
        <p:spPr>
          <a:xfrm>
            <a:off x="238357" y="1272656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POJAVA klizišta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2952CD4-BE47-476B-B469-3FFF7BC5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9" y="2903140"/>
            <a:ext cx="2779149" cy="36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D9262-03D3-4CF5-854C-B1045EE55411}"/>
              </a:ext>
            </a:extLst>
          </p:cNvPr>
          <p:cNvSpPr txBox="1"/>
          <p:nvPr/>
        </p:nvSpPr>
        <p:spPr>
          <a:xfrm>
            <a:off x="179512" y="5589240"/>
            <a:ext cx="8784976" cy="1114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hr-HR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</a:t>
            </a:r>
          </a:p>
          <a:p>
            <a:pPr algn="just">
              <a:lnSpc>
                <a:spcPct val="200000"/>
              </a:lnSpc>
            </a:pPr>
            <a:r>
              <a:rPr lang="hr-HR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PREKO 140 </a:t>
            </a:r>
            <a:r>
              <a:rPr lang="hr-HR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urušnih</a:t>
            </a:r>
            <a:r>
              <a:rPr lang="hr-HR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vrtača</a:t>
            </a:r>
            <a:endParaRPr lang="hr-HR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64E58-B292-45A7-832F-C7774424B1C7}"/>
              </a:ext>
            </a:extLst>
          </p:cNvPr>
          <p:cNvSpPr txBox="1"/>
          <p:nvPr/>
        </p:nvSpPr>
        <p:spPr>
          <a:xfrm>
            <a:off x="179512" y="1412776"/>
            <a:ext cx="417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Problem 3: </a:t>
            </a:r>
            <a:r>
              <a:rPr lang="hr-HR" sz="2400" b="1" dirty="0" err="1"/>
              <a:t>Urušne</a:t>
            </a:r>
            <a:r>
              <a:rPr lang="hr-HR" sz="2400" b="1" dirty="0"/>
              <a:t> vrtače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5715E-8358-4D44-A22C-E999BB07A143}"/>
              </a:ext>
            </a:extLst>
          </p:cNvPr>
          <p:cNvSpPr txBox="1"/>
          <p:nvPr/>
        </p:nvSpPr>
        <p:spPr>
          <a:xfrm>
            <a:off x="155853" y="4426356"/>
            <a:ext cx="12529392" cy="1114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</a:t>
            </a:r>
            <a:r>
              <a:rPr lang="hr-HR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ožujak</a:t>
            </a:r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2020. – </a:t>
            </a:r>
          </a:p>
          <a:p>
            <a:pPr algn="just">
              <a:lnSpc>
                <a:spcPct val="200000"/>
              </a:lnSpc>
            </a:pPr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 </a:t>
            </a:r>
            <a:r>
              <a:rPr lang="hr-HR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urušnih</a:t>
            </a:r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vrtača (nema geološke predispozicije)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E5326-F9A3-40F8-B27C-426899DC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1" y="2157639"/>
            <a:ext cx="4455021" cy="1902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A1A39-1D4E-4171-9C20-819ECAFD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274" y="2199880"/>
            <a:ext cx="4178267" cy="18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 result for rupe mecencani">
            <a:extLst>
              <a:ext uri="{FF2B5EF4-FFF2-40B4-BE49-F238E27FC236}">
                <a16:creationId xmlns:a16="http://schemas.microsoft.com/office/drawing/2014/main" id="{CE662B59-63BE-4D4C-8961-459FDD81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4427538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A picture containing grass, nature, outdoor, hillside&#10;&#10;Description automatically generated">
            <a:extLst>
              <a:ext uri="{FF2B5EF4-FFF2-40B4-BE49-F238E27FC236}">
                <a16:creationId xmlns:a16="http://schemas.microsoft.com/office/drawing/2014/main" id="{4002992D-BBF5-4E70-8139-CA4FA99EB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-22225"/>
            <a:ext cx="51308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A picture containing grass, outdoor, hole&#10;&#10;Description automatically generated">
            <a:extLst>
              <a:ext uri="{FF2B5EF4-FFF2-40B4-BE49-F238E27FC236}">
                <a16:creationId xmlns:a16="http://schemas.microsoft.com/office/drawing/2014/main" id="{72FD05E8-0FB5-4392-9048-7B0AE7FF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075"/>
            <a:ext cx="470376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A picture containing grass, outdoor, old&#10;&#10;Description automatically generated">
            <a:extLst>
              <a:ext uri="{FF2B5EF4-FFF2-40B4-BE49-F238E27FC236}">
                <a16:creationId xmlns:a16="http://schemas.microsoft.com/office/drawing/2014/main" id="{FBCC0CEB-D274-40F6-AF4A-AA5DBC65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94075"/>
            <a:ext cx="4716462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4" name="Straight Arrow Connector 11">
            <a:extLst>
              <a:ext uri="{FF2B5EF4-FFF2-40B4-BE49-F238E27FC236}">
                <a16:creationId xmlns:a16="http://schemas.microsoft.com/office/drawing/2014/main" id="{7535FBA8-DE5F-4C58-8E70-B2F2F0061C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16588" y="5013325"/>
            <a:ext cx="696912" cy="1300163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3E9E74D2-E301-4246-9586-1BC89008826E}"/>
              </a:ext>
            </a:extLst>
          </p:cNvPr>
          <p:cNvSpPr txBox="1"/>
          <p:nvPr/>
        </p:nvSpPr>
        <p:spPr>
          <a:xfrm rot="3708432">
            <a:off x="3990975" y="5622925"/>
            <a:ext cx="2438400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65000"/>
              <a:defRPr/>
            </a:pPr>
            <a:r>
              <a:rPr lang="hr-HR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cca 10 m</a:t>
            </a: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Tx/>
              <a:buChar char="-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Tx/>
              <a:buChar char="-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 typeface="Courier New" panose="02070309020205020404" pitchFamily="49" charset="0"/>
              <a:buChar char="o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 typeface="Courier New" panose="02070309020205020404" pitchFamily="49" charset="0"/>
              <a:buChar char="o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45B2A36-8239-4355-8D3F-2BC1768D7C99}"/>
              </a:ext>
            </a:extLst>
          </p:cNvPr>
          <p:cNvSpPr txBox="1"/>
          <p:nvPr/>
        </p:nvSpPr>
        <p:spPr>
          <a:xfrm>
            <a:off x="2203450" y="1470025"/>
            <a:ext cx="2439988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65000"/>
              <a:defRPr/>
            </a:pPr>
            <a:r>
              <a:rPr lang="hr-HR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cca 25 m</a:t>
            </a: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>
              <a:buSzPct val="65000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Tx/>
              <a:buChar char="-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Tx/>
              <a:buChar char="-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 typeface="Courier New" panose="02070309020205020404" pitchFamily="49" charset="0"/>
              <a:buChar char="o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457200" indent="-457200">
              <a:buSzPct val="65000"/>
              <a:buFont typeface="Courier New" panose="02070309020205020404" pitchFamily="49" charset="0"/>
              <a:buChar char="o"/>
              <a:defRPr/>
            </a:pPr>
            <a:endParaRPr lang="hr-HR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7657" name="Straight Arrow Connector 11">
            <a:extLst>
              <a:ext uri="{FF2B5EF4-FFF2-40B4-BE49-F238E27FC236}">
                <a16:creationId xmlns:a16="http://schemas.microsoft.com/office/drawing/2014/main" id="{9BD708C9-EA3A-4F5E-82AC-132E170094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5038" y="620713"/>
            <a:ext cx="0" cy="2087562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>
            <a:extLst>
              <a:ext uri="{FF2B5EF4-FFF2-40B4-BE49-F238E27FC236}">
                <a16:creationId xmlns:a16="http://schemas.microsoft.com/office/drawing/2014/main" id="{18D90147-049B-4C3D-ADA0-7DD6848A8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" y="1412776"/>
            <a:ext cx="8929687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hr-HR" altLang="sr-Latn-R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PODRUČJE – URUŠNA VRTAČA U BLIZINI OBJEKATA</a:t>
            </a:r>
          </a:p>
          <a:p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Identifikacijska oznaka: UVM -15 </a:t>
            </a:r>
          </a:p>
          <a:p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Koordinate: 45.282865 (</a:t>
            </a:r>
            <a:r>
              <a:rPr lang="hr-HR" alt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); 16.429853 (</a:t>
            </a:r>
            <a:r>
              <a:rPr lang="hr-HR" alt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longitude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Opseg (površinski, m</a:t>
            </a:r>
            <a:r>
              <a:rPr lang="hr-HR" altLang="sr-Latn-RS" baseline="30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): 	36</a:t>
            </a:r>
          </a:p>
          <a:p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Površina (površinski, m</a:t>
            </a:r>
            <a:r>
              <a:rPr lang="hr-HR" altLang="sr-Latn-R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): 	89.14</a:t>
            </a:r>
          </a:p>
          <a:p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Volumen (m</a:t>
            </a:r>
            <a:r>
              <a:rPr lang="hr-HR" altLang="sr-Latn-R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r-HR" altLang="sr-Latn-RS" dirty="0">
                <a:latin typeface="Arial" panose="020B0604020202020204" pitchFamily="34" charset="0"/>
                <a:cs typeface="Arial" panose="020B0604020202020204" pitchFamily="34" charset="0"/>
              </a:rPr>
              <a:t>): 		219.6</a:t>
            </a:r>
          </a:p>
        </p:txBody>
      </p:sp>
      <p:pic>
        <p:nvPicPr>
          <p:cNvPr id="33795" name="Picture 2" descr="A picture containing grass, outdoor, old&#10;&#10;Description automatically generated">
            <a:extLst>
              <a:ext uri="{FF2B5EF4-FFF2-40B4-BE49-F238E27FC236}">
                <a16:creationId xmlns:a16="http://schemas.microsoft.com/office/drawing/2014/main" id="{B224DDF3-F0A1-4E47-BB18-42334293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44" y="2911377"/>
            <a:ext cx="4716462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Map&#10;&#10;Description automatically generated">
            <a:extLst>
              <a:ext uri="{FF2B5EF4-FFF2-40B4-BE49-F238E27FC236}">
                <a16:creationId xmlns:a16="http://schemas.microsoft.com/office/drawing/2014/main" id="{B0AD67BF-90B1-4F60-8786-0C838DA5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1210"/>
          <a:stretch>
            <a:fillRect/>
          </a:stretch>
        </p:blipFill>
        <p:spPr bwMode="auto">
          <a:xfrm>
            <a:off x="1619672" y="1340768"/>
            <a:ext cx="5528731" cy="384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Shape, arrow&#10;&#10;Description automatically generated">
            <a:extLst>
              <a:ext uri="{FF2B5EF4-FFF2-40B4-BE49-F238E27FC236}">
                <a16:creationId xmlns:a16="http://schemas.microsoft.com/office/drawing/2014/main" id="{F5A4FE9F-4997-4BA8-9604-F6CAB8F5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7" b="38947"/>
          <a:stretch>
            <a:fillRect/>
          </a:stretch>
        </p:blipFill>
        <p:spPr bwMode="auto">
          <a:xfrm>
            <a:off x="152004" y="5308781"/>
            <a:ext cx="8713788" cy="136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-2196752" y="4869160"/>
            <a:ext cx="11196736" cy="19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4800" dirty="0">
                <a:solidFill>
                  <a:schemeClr val="tx1"/>
                </a:solidFill>
              </a:rPr>
              <a:t>1</a:t>
            </a:r>
            <a:r>
              <a:rPr lang="hr-HR" sz="4800" dirty="0"/>
              <a:t> </a:t>
            </a:r>
            <a:r>
              <a:rPr lang="hr-HR" sz="3600" dirty="0"/>
              <a:t>Uvod – geotehnika kao </a:t>
            </a:r>
          </a:p>
          <a:p>
            <a:pPr algn="r">
              <a:lnSpc>
                <a:spcPct val="150000"/>
              </a:lnSpc>
            </a:pPr>
            <a:r>
              <a:rPr lang="hr-HR" sz="3600" dirty="0"/>
              <a:t>sastavni dio potresnog inženjerstva</a:t>
            </a:r>
          </a:p>
        </p:txBody>
      </p:sp>
    </p:spTree>
    <p:extLst>
      <p:ext uri="{BB962C8B-B14F-4D97-AF65-F5344CB8AC3E}">
        <p14:creationId xmlns:p14="http://schemas.microsoft.com/office/powerpoint/2010/main" val="2369759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86BB21E-5B23-4A7A-A7C3-D3AC6B29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3C7037F3-0A5C-457D-A017-C265205B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1571103"/>
            <a:ext cx="108743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tree, building&#10;&#10;Description automatically generated">
            <a:extLst>
              <a:ext uri="{FF2B5EF4-FFF2-40B4-BE49-F238E27FC236}">
                <a16:creationId xmlns:a16="http://schemas.microsoft.com/office/drawing/2014/main" id="{060A6750-181F-48EC-A55B-FDAE9089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28" y="0"/>
            <a:ext cx="47160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 picture containing tree, outdoor, house&#10;&#10;Description automatically generated">
            <a:extLst>
              <a:ext uri="{FF2B5EF4-FFF2-40B4-BE49-F238E27FC236}">
                <a16:creationId xmlns:a16="http://schemas.microsoft.com/office/drawing/2014/main" id="{8E2EF672-053B-4955-A304-BC433FF3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8" y="0"/>
            <a:ext cx="481312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F05F862E-3CC6-4E60-8925-81211F26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4626"/>
            <a:ext cx="47160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 picture containing ground, outdoor, grass, dirt&#10;&#10;Description automatically generated">
            <a:extLst>
              <a:ext uri="{FF2B5EF4-FFF2-40B4-BE49-F238E27FC236}">
                <a16:creationId xmlns:a16="http://schemas.microsoft.com/office/drawing/2014/main" id="{5ADEF114-DF4F-464A-9287-504B12CC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8" y="3464626"/>
            <a:ext cx="48321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-2052736" y="5661248"/>
            <a:ext cx="1119673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4800" dirty="0">
                <a:solidFill>
                  <a:schemeClr val="tx1"/>
                </a:solidFill>
              </a:rPr>
              <a:t>4</a:t>
            </a:r>
            <a:r>
              <a:rPr lang="hr-HR" sz="3600" dirty="0"/>
              <a:t> Utjecaj na geotehničke konstrukcije</a:t>
            </a:r>
          </a:p>
        </p:txBody>
      </p:sp>
    </p:spTree>
    <p:extLst>
      <p:ext uri="{BB962C8B-B14F-4D97-AF65-F5344CB8AC3E}">
        <p14:creationId xmlns:p14="http://schemas.microsoft.com/office/powerpoint/2010/main" val="389910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529AD7-2591-409B-8E78-EE5F5FF9EAD7}"/>
              </a:ext>
            </a:extLst>
          </p:cNvPr>
          <p:cNvSpPr txBox="1"/>
          <p:nvPr/>
        </p:nvSpPr>
        <p:spPr>
          <a:xfrm>
            <a:off x="23156" y="1398274"/>
            <a:ext cx="9170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/>
              <a:t>trešnja inducira inercijske sile koje mogu rezultirati s prekoračenjem nekih od graničnih stanja geotehničke konstrukcije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9E0F2-7617-48D5-A1A8-EAA5F976E484}"/>
              </a:ext>
            </a:extLst>
          </p:cNvPr>
          <p:cNvSpPr txBox="1"/>
          <p:nvPr/>
        </p:nvSpPr>
        <p:spPr>
          <a:xfrm>
            <a:off x="82456" y="3281829"/>
            <a:ext cx="2681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slom temeljnog tla ispod temelja ili prevelike deformacije tla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D77AE-C57B-4E8A-AFAE-9EC2DE2402AC}"/>
              </a:ext>
            </a:extLst>
          </p:cNvPr>
          <p:cNvSpPr txBox="1"/>
          <p:nvPr/>
        </p:nvSpPr>
        <p:spPr>
          <a:xfrm>
            <a:off x="2843808" y="3389708"/>
            <a:ext cx="3028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slom potporne konstrukcije ili preveliki pomaci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32A8A-250C-411C-88A5-4A175F934605}"/>
              </a:ext>
            </a:extLst>
          </p:cNvPr>
          <p:cNvSpPr txBox="1"/>
          <p:nvPr/>
        </p:nvSpPr>
        <p:spPr>
          <a:xfrm>
            <a:off x="2843808" y="5032921"/>
            <a:ext cx="4578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pukotine na kruni i lokalna klizanja</a:t>
            </a:r>
            <a:endParaRPr lang="hr-HR" dirty="0"/>
          </a:p>
        </p:txBody>
      </p:sp>
      <p:pic>
        <p:nvPicPr>
          <p:cNvPr id="11" name="Picture 10" descr="A store in a brick building&#10;&#10;Description automatically generated">
            <a:extLst>
              <a:ext uri="{FF2B5EF4-FFF2-40B4-BE49-F238E27FC236}">
                <a16:creationId xmlns:a16="http://schemas.microsoft.com/office/drawing/2014/main" id="{D21605C3-704C-4023-90F6-0327A9414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5" y="4266400"/>
            <a:ext cx="2951226" cy="2384037"/>
          </a:xfrm>
          <a:prstGeom prst="rect">
            <a:avLst/>
          </a:prstGeom>
        </p:spPr>
      </p:pic>
      <p:pic>
        <p:nvPicPr>
          <p:cNvPr id="13" name="Picture 12" descr="A view of a stone building&#10;&#10;Description automatically generated">
            <a:extLst>
              <a:ext uri="{FF2B5EF4-FFF2-40B4-BE49-F238E27FC236}">
                <a16:creationId xmlns:a16="http://schemas.microsoft.com/office/drawing/2014/main" id="{4F6FC78E-36B1-449D-B90B-2267184A6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/>
          <a:stretch/>
        </p:blipFill>
        <p:spPr>
          <a:xfrm>
            <a:off x="2743675" y="4143918"/>
            <a:ext cx="3192016" cy="2631890"/>
          </a:xfrm>
          <a:prstGeom prst="rect">
            <a:avLst/>
          </a:prstGeom>
        </p:spPr>
      </p:pic>
      <p:pic>
        <p:nvPicPr>
          <p:cNvPr id="15" name="Picture 14" descr="A snow covered slope&#10;&#10;Description automatically generated">
            <a:extLst>
              <a:ext uri="{FF2B5EF4-FFF2-40B4-BE49-F238E27FC236}">
                <a16:creationId xmlns:a16="http://schemas.microsoft.com/office/drawing/2014/main" id="{92D88CD0-B304-4F3B-9CB2-E684B393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10" y="4266400"/>
            <a:ext cx="3192016" cy="2384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4A3F17-3478-4A38-9074-917A3D9BED67}"/>
              </a:ext>
            </a:extLst>
          </p:cNvPr>
          <p:cNvSpPr txBox="1"/>
          <p:nvPr/>
        </p:nvSpPr>
        <p:spPr>
          <a:xfrm>
            <a:off x="5939188" y="3382389"/>
            <a:ext cx="3028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pukotine na kruni, slijeganja, klizanja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B17A22-70B1-408D-9438-D3104D6C6E45}"/>
              </a:ext>
            </a:extLst>
          </p:cNvPr>
          <p:cNvCxnSpPr/>
          <p:nvPr/>
        </p:nvCxnSpPr>
        <p:spPr>
          <a:xfrm flipH="1">
            <a:off x="1696141" y="2445244"/>
            <a:ext cx="1512168" cy="721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1A0CEF-FCEB-4ACF-9539-2CB07F0740C5}"/>
              </a:ext>
            </a:extLst>
          </p:cNvPr>
          <p:cNvCxnSpPr>
            <a:cxnSpLocks/>
          </p:cNvCxnSpPr>
          <p:nvPr/>
        </p:nvCxnSpPr>
        <p:spPr>
          <a:xfrm flipH="1">
            <a:off x="4538382" y="2481314"/>
            <a:ext cx="1" cy="766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16C25E-23D0-40EB-BFAA-D62A97213E29}"/>
              </a:ext>
            </a:extLst>
          </p:cNvPr>
          <p:cNvCxnSpPr>
            <a:cxnSpLocks/>
          </p:cNvCxnSpPr>
          <p:nvPr/>
        </p:nvCxnSpPr>
        <p:spPr>
          <a:xfrm>
            <a:off x="5935692" y="2431913"/>
            <a:ext cx="1372612" cy="8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02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0FBA4-114C-45A2-94EA-AFB67E44F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046" y="2292028"/>
            <a:ext cx="4952206" cy="3714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7B449-F4CD-4D3E-9767-2552CDC29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0808"/>
            <a:ext cx="3296336" cy="4952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4B5D6E-EE96-46A0-B43D-271C089BED37}"/>
              </a:ext>
            </a:extLst>
          </p:cNvPr>
          <p:cNvSpPr/>
          <p:nvPr/>
        </p:nvSpPr>
        <p:spPr>
          <a:xfrm>
            <a:off x="6681416" y="1700808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rgbClr val="007000"/>
                </a:solidFill>
              </a:rPr>
              <a:t>Ispitivanje s krune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2C1281-6D8A-416D-9DDC-3113C2B6E1A5}"/>
              </a:ext>
            </a:extLst>
          </p:cNvPr>
          <p:cNvCxnSpPr>
            <a:cxnSpLocks/>
          </p:cNvCxnSpPr>
          <p:nvPr/>
        </p:nvCxnSpPr>
        <p:spPr>
          <a:xfrm flipV="1">
            <a:off x="2489018" y="2683077"/>
            <a:ext cx="1208245" cy="564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309351-7AD7-407C-9059-AFF6E371ED9F}"/>
              </a:ext>
            </a:extLst>
          </p:cNvPr>
          <p:cNvSpPr txBox="1"/>
          <p:nvPr/>
        </p:nvSpPr>
        <p:spPr>
          <a:xfrm>
            <a:off x="3823739" y="2142037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GPS za kalibraciju </a:t>
            </a:r>
            <a:r>
              <a:rPr lang="hr-HR" sz="1400" dirty="0" err="1"/>
              <a:t>odometra</a:t>
            </a:r>
            <a:endParaRPr lang="hr-HR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858D04-A439-4FA2-A9D3-585095F78DDE}"/>
              </a:ext>
            </a:extLst>
          </p:cNvPr>
          <p:cNvCxnSpPr>
            <a:cxnSpLocks/>
          </p:cNvCxnSpPr>
          <p:nvPr/>
        </p:nvCxnSpPr>
        <p:spPr>
          <a:xfrm>
            <a:off x="2360314" y="5480249"/>
            <a:ext cx="1336949" cy="864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FE24F-92D4-4595-883C-1A76B28295D9}"/>
              </a:ext>
            </a:extLst>
          </p:cNvPr>
          <p:cNvSpPr txBox="1"/>
          <p:nvPr/>
        </p:nvSpPr>
        <p:spPr>
          <a:xfrm>
            <a:off x="3697263" y="61061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posebna</a:t>
            </a:r>
          </a:p>
          <a:p>
            <a:pPr algn="ctr"/>
            <a:r>
              <a:rPr lang="hr-HR" sz="1400" dirty="0"/>
              <a:t>kolica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92E79B-32EB-495E-BB26-4DC62B5B483F}"/>
              </a:ext>
            </a:extLst>
          </p:cNvPr>
          <p:cNvCxnSpPr>
            <a:cxnSpLocks/>
          </p:cNvCxnSpPr>
          <p:nvPr/>
        </p:nvCxnSpPr>
        <p:spPr>
          <a:xfrm>
            <a:off x="2699792" y="5408240"/>
            <a:ext cx="10801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250F56-4F76-4F8C-B086-BD0BFD34ED0A}"/>
              </a:ext>
            </a:extLst>
          </p:cNvPr>
          <p:cNvCxnSpPr>
            <a:cxnSpLocks/>
          </p:cNvCxnSpPr>
          <p:nvPr/>
        </p:nvCxnSpPr>
        <p:spPr>
          <a:xfrm>
            <a:off x="1979712" y="4832176"/>
            <a:ext cx="17948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35AAE4-F0E4-4048-B279-BD3A736A1541}"/>
              </a:ext>
            </a:extLst>
          </p:cNvPr>
          <p:cNvCxnSpPr>
            <a:cxnSpLocks/>
          </p:cNvCxnSpPr>
          <p:nvPr/>
        </p:nvCxnSpPr>
        <p:spPr>
          <a:xfrm flipV="1">
            <a:off x="2488727" y="4472136"/>
            <a:ext cx="128579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ECF4D7-13B4-4164-9335-8BA09026826A}"/>
              </a:ext>
            </a:extLst>
          </p:cNvPr>
          <p:cNvCxnSpPr>
            <a:cxnSpLocks/>
          </p:cNvCxnSpPr>
          <p:nvPr/>
        </p:nvCxnSpPr>
        <p:spPr>
          <a:xfrm flipV="1">
            <a:off x="1043176" y="3654315"/>
            <a:ext cx="2654087" cy="241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7696486-EF6F-4E78-AA5F-9A50E52C7378}"/>
              </a:ext>
            </a:extLst>
          </p:cNvPr>
          <p:cNvSpPr txBox="1"/>
          <p:nvPr/>
        </p:nvSpPr>
        <p:spPr>
          <a:xfrm>
            <a:off x="3721036" y="3283130"/>
            <a:ext cx="142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upravljačka jedinica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5C482-0893-4D4A-9136-D866DF4027B7}"/>
              </a:ext>
            </a:extLst>
          </p:cNvPr>
          <p:cNvSpPr txBox="1"/>
          <p:nvPr/>
        </p:nvSpPr>
        <p:spPr>
          <a:xfrm>
            <a:off x="3704432" y="4259742"/>
            <a:ext cx="1429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100 MHz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121DFF-0E32-492E-82DB-8B31C0492A88}"/>
              </a:ext>
            </a:extLst>
          </p:cNvPr>
          <p:cNvSpPr txBox="1"/>
          <p:nvPr/>
        </p:nvSpPr>
        <p:spPr>
          <a:xfrm>
            <a:off x="3712342" y="4656802"/>
            <a:ext cx="1429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250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F9139-5FFD-4039-930C-2FC3AED20127}"/>
              </a:ext>
            </a:extLst>
          </p:cNvPr>
          <p:cNvSpPr txBox="1"/>
          <p:nvPr/>
        </p:nvSpPr>
        <p:spPr>
          <a:xfrm>
            <a:off x="3721035" y="5254786"/>
            <a:ext cx="1429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400 MHz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BAE5F0-8224-4E03-9EBF-90CE120E0C43}"/>
              </a:ext>
            </a:extLst>
          </p:cNvPr>
          <p:cNvSpPr txBox="1"/>
          <p:nvPr/>
        </p:nvSpPr>
        <p:spPr>
          <a:xfrm>
            <a:off x="149250" y="1306325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sz="16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ožujak 2020. – GEOTEHNIČKE KONSTRUKCIJE / NASIPI</a:t>
            </a:r>
            <a:endParaRPr lang="hr-H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2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BAF7B1-8DB1-4758-A934-E888C70420A6}"/>
              </a:ext>
            </a:extLst>
          </p:cNvPr>
          <p:cNvSpPr/>
          <p:nvPr/>
        </p:nvSpPr>
        <p:spPr>
          <a:xfrm>
            <a:off x="0" y="2175803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Ukupno ispitano nasipa i </a:t>
            </a:r>
            <a:r>
              <a:rPr lang="hr-HR" sz="1600" dirty="0" err="1"/>
              <a:t>uspornih</a:t>
            </a:r>
            <a:r>
              <a:rPr lang="hr-HR" sz="1600" dirty="0"/>
              <a:t> nasipa:</a:t>
            </a:r>
            <a:r>
              <a:rPr lang="hr-HR" sz="1600" b="1" dirty="0"/>
              <a:t>141.4 km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Period ispitivanja: </a:t>
            </a:r>
            <a:r>
              <a:rPr lang="hr-HR" sz="1600" b="1" dirty="0"/>
              <a:t>26.03. – 08.04.2020.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08FA7-ED83-4717-A4BA-3F7C1BC55EED}"/>
              </a:ext>
            </a:extLst>
          </p:cNvPr>
          <p:cNvSpPr/>
          <p:nvPr/>
        </p:nvSpPr>
        <p:spPr>
          <a:xfrm>
            <a:off x="0" y="4365104"/>
            <a:ext cx="87849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Retencije: </a:t>
            </a:r>
            <a:r>
              <a:rPr lang="hr-HR" sz="1600" b="1" dirty="0"/>
              <a:t>21 (ukupno 19.5 km)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Period ispitivanja: </a:t>
            </a:r>
            <a:r>
              <a:rPr lang="hr-HR" sz="1600" b="1" dirty="0"/>
              <a:t>16.04. – 27.04.2020.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Maksimirski nasipi: </a:t>
            </a:r>
            <a:r>
              <a:rPr lang="hr-HR" sz="1600" b="1" dirty="0"/>
              <a:t>nasipi III, IV, V (ukupno 1.4 km)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/>
              <a:t>Period ispitivanja: </a:t>
            </a:r>
            <a:r>
              <a:rPr lang="hr-HR" sz="1600" b="1" dirty="0"/>
              <a:t>27.04.2020.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47E1E-7E21-407C-9EBB-659E52AEAF0D}"/>
              </a:ext>
            </a:extLst>
          </p:cNvPr>
          <p:cNvSpPr/>
          <p:nvPr/>
        </p:nvSpPr>
        <p:spPr>
          <a:xfrm>
            <a:off x="-18396" y="356315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>
                <a:solidFill>
                  <a:srgbClr val="007000"/>
                </a:solidFill>
              </a:rPr>
              <a:t>Dodatno ispitano: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346FC9-E68D-42E6-B564-AF1F36438A93}"/>
              </a:ext>
            </a:extLst>
          </p:cNvPr>
          <p:cNvGraphicFramePr>
            <a:graphicFrameLocks noGrp="1"/>
          </p:cNvGraphicFramePr>
          <p:nvPr/>
        </p:nvGraphicFramePr>
        <p:xfrm>
          <a:off x="6264696" y="1519314"/>
          <a:ext cx="2520280" cy="4331162"/>
        </p:xfrm>
        <a:graphic>
          <a:graphicData uri="http://schemas.openxmlformats.org/drawingml/2006/table">
            <a:tbl>
              <a:tblPr/>
              <a:tblGrid>
                <a:gridCol w="322407">
                  <a:extLst>
                    <a:ext uri="{9D8B030D-6E8A-4147-A177-3AD203B41FA5}">
                      <a16:colId xmlns:a16="http://schemas.microsoft.com/office/drawing/2014/main" val="105409321"/>
                    </a:ext>
                  </a:extLst>
                </a:gridCol>
                <a:gridCol w="1587459">
                  <a:extLst>
                    <a:ext uri="{9D8B030D-6E8A-4147-A177-3AD203B41FA5}">
                      <a16:colId xmlns:a16="http://schemas.microsoft.com/office/drawing/2014/main" val="1170817733"/>
                    </a:ext>
                  </a:extLst>
                </a:gridCol>
                <a:gridCol w="610414">
                  <a:extLst>
                    <a:ext uri="{9D8B030D-6E8A-4147-A177-3AD203B41FA5}">
                      <a16:colId xmlns:a16="http://schemas.microsoft.com/office/drawing/2014/main" val="41097657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RETENCIJE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(m)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96345"/>
                  </a:ext>
                </a:extLst>
              </a:tr>
              <a:tr h="1451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Jezerčica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55565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Vidovec 1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406.3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66602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Vidovec 2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707017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Bidrovec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7098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Bidrovec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1349.4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98877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Trnava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52463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Štefanovec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1639.3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679583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Fučkov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Jarek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543188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Kunišćak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552.6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96052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Jelenovac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96281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Črnomerec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382623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Dubravica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702769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Sopot</a:t>
                      </a:r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696.5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51402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Čokot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942.8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19369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Kustošak E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221.9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715981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Kustošak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F3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490.6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90589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Rudarska </a:t>
                      </a: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Gradna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735.8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45626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Burnjak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410237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Pustodol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740735"/>
                  </a:ext>
                </a:extLst>
              </a:tr>
              <a:tr h="1350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Lagvić 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722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0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Jazbina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7184</a:t>
                      </a:r>
                    </a:p>
                  </a:txBody>
                  <a:tcPr marL="5736" marR="5736" marT="573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33837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5A76EB0-DCB7-4EFC-B811-8CFBC6CB9635}"/>
              </a:ext>
            </a:extLst>
          </p:cNvPr>
          <p:cNvSpPr/>
          <p:nvPr/>
        </p:nvSpPr>
        <p:spPr>
          <a:xfrm>
            <a:off x="6279946" y="5960550"/>
            <a:ext cx="216024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CDA5-B375-4BDB-87A1-895577D8C3A1}"/>
              </a:ext>
            </a:extLst>
          </p:cNvPr>
          <p:cNvSpPr/>
          <p:nvPr/>
        </p:nvSpPr>
        <p:spPr>
          <a:xfrm>
            <a:off x="6276056" y="6159305"/>
            <a:ext cx="21602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FBE7DE-E3A1-4B01-8D8C-DA8FA111DADD}"/>
              </a:ext>
            </a:extLst>
          </p:cNvPr>
          <p:cNvSpPr/>
          <p:nvPr/>
        </p:nvSpPr>
        <p:spPr>
          <a:xfrm>
            <a:off x="6271293" y="6369961"/>
            <a:ext cx="216024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09E25-3A8B-4DED-8B01-ACCA2B14B051}"/>
              </a:ext>
            </a:extLst>
          </p:cNvPr>
          <p:cNvSpPr txBox="1"/>
          <p:nvPr/>
        </p:nvSpPr>
        <p:spPr>
          <a:xfrm>
            <a:off x="6485446" y="5905600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Profili: kruna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049B7-EDCB-4041-948E-9D1A7BFAC0CE}"/>
              </a:ext>
            </a:extLst>
          </p:cNvPr>
          <p:cNvSpPr txBox="1"/>
          <p:nvPr/>
        </p:nvSpPr>
        <p:spPr>
          <a:xfrm>
            <a:off x="6497760" y="6101483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Profil: kruna i </a:t>
            </a:r>
            <a:r>
              <a:rPr lang="hr-HR" sz="900" dirty="0" err="1"/>
              <a:t>pokos</a:t>
            </a:r>
            <a:endParaRPr lang="hr-HR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287AD-B9EC-4886-8252-A7A549E4F077}"/>
              </a:ext>
            </a:extLst>
          </p:cNvPr>
          <p:cNvSpPr txBox="1"/>
          <p:nvPr/>
        </p:nvSpPr>
        <p:spPr>
          <a:xfrm>
            <a:off x="6498677" y="6315011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Profil: kruna i galerija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FD312-C4EE-48C9-AA45-6B92E13E945C}"/>
              </a:ext>
            </a:extLst>
          </p:cNvPr>
          <p:cNvSpPr/>
          <p:nvPr/>
        </p:nvSpPr>
        <p:spPr>
          <a:xfrm>
            <a:off x="6264696" y="6584527"/>
            <a:ext cx="216024" cy="14401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08EDC8-AFB0-4763-9D7D-64FB5F080E8D}"/>
              </a:ext>
            </a:extLst>
          </p:cNvPr>
          <p:cNvSpPr txBox="1"/>
          <p:nvPr/>
        </p:nvSpPr>
        <p:spPr>
          <a:xfrm>
            <a:off x="6492080" y="6529577"/>
            <a:ext cx="2015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Profil: kruna, </a:t>
            </a:r>
            <a:r>
              <a:rPr lang="hr-HR" sz="900" dirty="0" err="1"/>
              <a:t>pokos</a:t>
            </a:r>
            <a:r>
              <a:rPr lang="hr-HR" sz="900" dirty="0"/>
              <a:t> i galerija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D7D10-AB0B-4BE7-BA9F-6BA32BE8E394}"/>
              </a:ext>
            </a:extLst>
          </p:cNvPr>
          <p:cNvSpPr txBox="1"/>
          <p:nvPr/>
        </p:nvSpPr>
        <p:spPr>
          <a:xfrm>
            <a:off x="43784" y="1464989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ožujak 2020. – NASIPI</a:t>
            </a:r>
            <a:endParaRPr lang="hr-H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9325A-2E66-454D-89DA-570713766A86}"/>
              </a:ext>
            </a:extLst>
          </p:cNvPr>
          <p:cNvSpPr/>
          <p:nvPr/>
        </p:nvSpPr>
        <p:spPr>
          <a:xfrm>
            <a:off x="1054696" y="6381328"/>
            <a:ext cx="3517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i="1" dirty="0"/>
              <a:t>Oka </a:t>
            </a:r>
            <a:r>
              <a:rPr lang="hr-HR" sz="1600" i="1" dirty="0" err="1"/>
              <a:t>et</a:t>
            </a:r>
            <a:r>
              <a:rPr lang="hr-HR" sz="1600" i="1" dirty="0"/>
              <a:t> </a:t>
            </a:r>
            <a:r>
              <a:rPr lang="hr-HR" sz="1600" i="1" dirty="0" err="1"/>
              <a:t>al</a:t>
            </a:r>
            <a:r>
              <a:rPr lang="hr-HR" sz="1600" i="1" dirty="0"/>
              <a:t>. (2012)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91992-94EB-426F-BD0D-E02FAE5F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34" y="1502784"/>
            <a:ext cx="5095675" cy="5355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549E4-BC17-43A7-A143-3EB4B57D5AB3}"/>
              </a:ext>
            </a:extLst>
          </p:cNvPr>
          <p:cNvSpPr txBox="1"/>
          <p:nvPr/>
        </p:nvSpPr>
        <p:spPr>
          <a:xfrm>
            <a:off x="145863" y="2787606"/>
            <a:ext cx="3604124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Razvoj deformacija i pukotina u nasipu za obranu od poplava nakon potresa</a:t>
            </a:r>
          </a:p>
        </p:txBody>
      </p:sp>
    </p:spTree>
    <p:extLst>
      <p:ext uri="{BB962C8B-B14F-4D97-AF65-F5344CB8AC3E}">
        <p14:creationId xmlns:p14="http://schemas.microsoft.com/office/powerpoint/2010/main" val="2216768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72BC97F6-0157-490A-BFE7-7A2250E4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563" y="0"/>
            <a:ext cx="6096001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Content Placeholder 4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DEC00165-A633-41BB-AEF4-CAE98884E5A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3479800"/>
            <a:ext cx="6096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Content Placeholder 4">
            <a:extLst>
              <a:ext uri="{FF2B5EF4-FFF2-40B4-BE49-F238E27FC236}">
                <a16:creationId xmlns:a16="http://schemas.microsoft.com/office/drawing/2014/main" id="{2E361FC8-0E77-4423-89FD-03E715B9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F6BBB-7A85-44FB-852C-DE974D032E7A}"/>
              </a:ext>
            </a:extLst>
          </p:cNvPr>
          <p:cNvSpPr txBox="1"/>
          <p:nvPr/>
        </p:nvSpPr>
        <p:spPr>
          <a:xfrm>
            <a:off x="372060" y="260648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deformacija / slom niza nasipa</a:t>
            </a:r>
            <a:endParaRPr lang="hr-H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532AF09-027D-4AF5-A849-E81C9D85AD5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25" y="0"/>
            <a:ext cx="580866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Content Placeholder 4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16BC91DF-6E48-43CE-83BF-E0E442F0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3311525"/>
            <a:ext cx="635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42F7054E-49B3-48E2-8128-05810DEF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2431E-AB88-4E47-931F-2205A07C5AF2}"/>
              </a:ext>
            </a:extLst>
          </p:cNvPr>
          <p:cNvSpPr txBox="1"/>
          <p:nvPr/>
        </p:nvSpPr>
        <p:spPr>
          <a:xfrm>
            <a:off x="372060" y="260648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deformacija / slom niza nasipa</a:t>
            </a:r>
            <a:endParaRPr lang="hr-H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D4428-3F41-46EB-900B-FFDD8623AA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875" y="2060848"/>
            <a:ext cx="8858250" cy="4525963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Odluka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Hrvatskih Voda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projekti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izvanrednog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održavanja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nasipa</a:t>
            </a:r>
            <a:endParaRPr lang="hr-H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11 nasipa raspisani natječaji, nakon čega su: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hr-HR" sz="2000" b="0" dirty="0">
                <a:latin typeface="Arial" panose="020B0604020202020204" pitchFamily="34" charset="0"/>
                <a:cs typeface="Arial" panose="020B0604020202020204" pitchFamily="34" charset="0"/>
              </a:rPr>
              <a:t>Provedeni i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stražni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radovi</a:t>
            </a:r>
            <a:r>
              <a:rPr lang="hr-HR" sz="2000" b="0" dirty="0">
                <a:latin typeface="Arial" panose="020B0604020202020204" pitchFamily="34" charset="0"/>
                <a:cs typeface="Arial" panose="020B0604020202020204" pitchFamily="34" charset="0"/>
              </a:rPr>
              <a:t> – geotehnički i geofizički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hr-HR" sz="2000" b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rezentirana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varijantna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rješenja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Izrađeni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projekti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sanacije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Izrađeni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planovi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izvođenja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Izrađena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dokumentacija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nadmetanje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romanLcPeriod"/>
              <a:defRPr/>
            </a:pP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Izrađeni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elaborati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okoliša</a:t>
            </a:r>
            <a:endParaRPr lang="hr-H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Planirani radovi s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anacij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2022.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godin</a:t>
            </a:r>
            <a:r>
              <a:rPr lang="hr-HR" sz="2000" b="0" dirty="0">
                <a:latin typeface="Arial" panose="020B0604020202020204" pitchFamily="34" charset="0"/>
                <a:cs typeface="Arial" panose="020B0604020202020204" pitchFamily="34" charset="0"/>
              </a:rPr>
              <a:t>a?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65D5A-BD01-4042-9014-A82B8B1ED03C}"/>
              </a:ext>
            </a:extLst>
          </p:cNvPr>
          <p:cNvSpPr txBox="1"/>
          <p:nvPr/>
        </p:nvSpPr>
        <p:spPr>
          <a:xfrm>
            <a:off x="-900608" y="1484784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prosinac 2020. – deformacija / slom niza nasipa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54B8C6-7D87-4947-AF09-CE447FDCDC03}"/>
              </a:ext>
            </a:extLst>
          </p:cNvPr>
          <p:cNvSpPr txBox="1"/>
          <p:nvPr/>
        </p:nvSpPr>
        <p:spPr>
          <a:xfrm>
            <a:off x="179512" y="4365104"/>
            <a:ext cx="83529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hr-HR" sz="2000" dirty="0"/>
              <a:t>Intenzivniji razvoj u zadnjih pedesetak godina: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hr-HR" sz="2000" dirty="0"/>
              <a:t>dinamička ispitivanja tla u laboratoriju i na terenu 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hr-HR" sz="2000" dirty="0"/>
              <a:t>teorijski i numerički modeli – opis i prognoze dinamičkog ponašanja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hr-HR" sz="2000" dirty="0"/>
              <a:t>primjene </a:t>
            </a:r>
            <a:r>
              <a:rPr lang="hr-HR" sz="2000" dirty="0" err="1"/>
              <a:t>geo</a:t>
            </a:r>
            <a:r>
              <a:rPr lang="hr-HR" sz="2000" dirty="0"/>
              <a:t>-tehnologija za potrebe sigurne gradnje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EA4FA-5F8E-4C93-B7ED-7998F1598DD3}"/>
              </a:ext>
            </a:extLst>
          </p:cNvPr>
          <p:cNvSpPr txBox="1"/>
          <p:nvPr/>
        </p:nvSpPr>
        <p:spPr>
          <a:xfrm>
            <a:off x="159584" y="1412776"/>
            <a:ext cx="8660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Geotehničko potresno inženjerstvo </a:t>
            </a:r>
            <a:r>
              <a:rPr lang="hr-H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 disciplina koja ''još uvijek </a:t>
            </a:r>
            <a:r>
              <a:rPr lang="hr-HR" sz="2000" dirty="0">
                <a:latin typeface="Arial" panose="020B0604020202020204" pitchFamily="34" charset="0"/>
                <a:ea typeface="Times New Roman" panose="02020603050405020304" pitchFamily="18" charset="0"/>
              </a:rPr>
              <a:t>uči'': </a:t>
            </a:r>
            <a:endParaRPr lang="hr-H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svaki novi jači svjetski potres donosi nova saznanja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povećani broj zapisa potresa i razvoj instrumenata poboljšavaju baze podataka za određivanje seizmičnosti, te omogućuju objektivnije određivanje seizmičkog inputa za inženjerske aplikacije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50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AB18E965-8822-4E92-B01C-925562D3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87" y="1433595"/>
            <a:ext cx="6807200" cy="521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0A550-48F9-48CD-99E2-38F3C8EFC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2154155"/>
            <a:ext cx="8927184" cy="327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-2196752" y="4725144"/>
            <a:ext cx="11196736" cy="18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4800" dirty="0">
                <a:solidFill>
                  <a:schemeClr val="tx1"/>
                </a:solidFill>
              </a:rPr>
              <a:t>5</a:t>
            </a:r>
            <a:r>
              <a:rPr lang="hr-HR" sz="4800" dirty="0"/>
              <a:t> </a:t>
            </a:r>
            <a:r>
              <a:rPr lang="hr-HR" sz="3200" dirty="0"/>
              <a:t>Seizmička </a:t>
            </a:r>
            <a:r>
              <a:rPr lang="hr-HR" sz="3200" dirty="0" err="1"/>
              <a:t>mikrozonacija</a:t>
            </a:r>
            <a:r>
              <a:rPr lang="hr-HR" sz="3200" dirty="0"/>
              <a:t>: </a:t>
            </a:r>
          </a:p>
          <a:p>
            <a:pPr algn="r">
              <a:lnSpc>
                <a:spcPct val="150000"/>
              </a:lnSpc>
            </a:pPr>
            <a:r>
              <a:rPr lang="hr-HR" sz="3200" dirty="0"/>
              <a:t>nužnost sveobuhvatnog pristupa</a:t>
            </a:r>
          </a:p>
        </p:txBody>
      </p:sp>
    </p:spTree>
    <p:extLst>
      <p:ext uri="{BB962C8B-B14F-4D97-AF65-F5344CB8AC3E}">
        <p14:creationId xmlns:p14="http://schemas.microsoft.com/office/powerpoint/2010/main" val="2387257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64B60B-924A-49FE-BAFF-940337F1CDCD}"/>
              </a:ext>
            </a:extLst>
          </p:cNvPr>
          <p:cNvSpPr txBox="1"/>
          <p:nvPr/>
        </p:nvSpPr>
        <p:spPr>
          <a:xfrm>
            <a:off x="0" y="1412776"/>
            <a:ext cx="9036496" cy="511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Kartiranje ili zoniranje seizmičkog hazarda u lokalnom mjerilu (npr. 1:25000 – 1:5000), kako bi se uključili i efekti lokalnih uvjeta tla, naziva se seizmička </a:t>
            </a:r>
            <a:r>
              <a:rPr lang="hr-HR" sz="2000" dirty="0" err="1"/>
              <a:t>mikrozonacija</a:t>
            </a:r>
            <a:r>
              <a:rPr lang="hr-HR" sz="20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U državama povećane seizmičnosti (Japan, Italija, Turska, Grčka, itd.)  postoji snažna potreba sveobuhvatne seizmičke </a:t>
            </a:r>
            <a:r>
              <a:rPr lang="hr-HR" sz="2000" dirty="0" err="1"/>
              <a:t>mikrozonacije</a:t>
            </a:r>
            <a:r>
              <a:rPr lang="hr-HR" sz="2000" dirty="0"/>
              <a:t>, pa se nastoji formalizirati standardni pristup seizmičkom </a:t>
            </a:r>
            <a:r>
              <a:rPr lang="hr-HR" sz="2000" dirty="0" err="1"/>
              <a:t>mikrozoniranju</a:t>
            </a:r>
            <a:r>
              <a:rPr lang="hr-HR" sz="2000" dirty="0"/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b="1" dirty="0"/>
              <a:t>Pri tom se zoniranje prvenstveno fokusira na geotehničke fenomene uzrokovane seizmičkim djelovanjem na lokaciji i u temeljnom tlu kao što su amplifikacija i pomaci tla, klizišta i </a:t>
            </a:r>
            <a:r>
              <a:rPr lang="hr-HR" sz="2000" b="1" dirty="0" err="1"/>
              <a:t>likvefakcija</a:t>
            </a:r>
            <a:r>
              <a:rPr lang="hr-HR" sz="2000" b="1" dirty="0"/>
              <a:t> tla.</a:t>
            </a:r>
          </a:p>
        </p:txBody>
      </p:sp>
    </p:spTree>
    <p:extLst>
      <p:ext uri="{BB962C8B-B14F-4D97-AF65-F5344CB8AC3E}">
        <p14:creationId xmlns:p14="http://schemas.microsoft.com/office/powerpoint/2010/main" val="2176056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FE462-27F2-46CC-B7D1-507915539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3" t="15556" r="20625" b="8889"/>
          <a:stretch/>
        </p:blipFill>
        <p:spPr>
          <a:xfrm>
            <a:off x="0" y="72828"/>
            <a:ext cx="8936368" cy="6652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82609-AF13-48B5-AC4A-D17B6F0CCF83}"/>
              </a:ext>
            </a:extLst>
          </p:cNvPr>
          <p:cNvSpPr/>
          <p:nvPr/>
        </p:nvSpPr>
        <p:spPr>
          <a:xfrm>
            <a:off x="0" y="417231"/>
            <a:ext cx="7486560" cy="5860321"/>
          </a:xfrm>
          <a:prstGeom prst="rect">
            <a:avLst/>
          </a:prstGeom>
          <a:blipFill dpi="0" rotWithShape="1">
            <a:blip r:embed="rId4">
              <a:alphaModFix amt="5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9825E-3CC8-4F4C-8719-455A25CD32CD}"/>
              </a:ext>
            </a:extLst>
          </p:cNvPr>
          <p:cNvSpPr/>
          <p:nvPr/>
        </p:nvSpPr>
        <p:spPr>
          <a:xfrm>
            <a:off x="7486560" y="1734382"/>
            <a:ext cx="1485900" cy="447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6B3B5C-7794-41FB-A86C-975F15C5E3D4}"/>
              </a:ext>
            </a:extLst>
          </p:cNvPr>
          <p:cNvSpPr/>
          <p:nvPr/>
        </p:nvSpPr>
        <p:spPr>
          <a:xfrm>
            <a:off x="7473664" y="435174"/>
            <a:ext cx="1841960" cy="572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2B3EA-06F5-4CA6-BBAF-E5FF2FFCAD85}"/>
              </a:ext>
            </a:extLst>
          </p:cNvPr>
          <p:cNvSpPr txBox="1"/>
          <p:nvPr/>
        </p:nvSpPr>
        <p:spPr>
          <a:xfrm>
            <a:off x="5670260" y="2759903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4819F-6FCD-49BD-B82B-5F7F7B8D9E56}"/>
              </a:ext>
            </a:extLst>
          </p:cNvPr>
          <p:cNvSpPr txBox="1"/>
          <p:nvPr/>
        </p:nvSpPr>
        <p:spPr>
          <a:xfrm>
            <a:off x="5687302" y="2944569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98B9E-3CDE-48FC-B76B-D2DBF4BD9C3C}"/>
              </a:ext>
            </a:extLst>
          </p:cNvPr>
          <p:cNvSpPr txBox="1"/>
          <p:nvPr/>
        </p:nvSpPr>
        <p:spPr>
          <a:xfrm>
            <a:off x="5784560" y="3136686"/>
            <a:ext cx="200315" cy="184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84C-9387-49FA-A17D-74125ACB154C}"/>
              </a:ext>
            </a:extLst>
          </p:cNvPr>
          <p:cNvSpPr txBox="1"/>
          <p:nvPr/>
        </p:nvSpPr>
        <p:spPr>
          <a:xfrm>
            <a:off x="5784560" y="3421758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8AF46-A7E4-4E87-AEE4-3743F9BDDBCB}"/>
              </a:ext>
            </a:extLst>
          </p:cNvPr>
          <p:cNvSpPr txBox="1"/>
          <p:nvPr/>
        </p:nvSpPr>
        <p:spPr>
          <a:xfrm>
            <a:off x="5718852" y="3649068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1885E-EE4C-4E4D-8F7B-A8B1F8F9A55A}"/>
              </a:ext>
            </a:extLst>
          </p:cNvPr>
          <p:cNvSpPr txBox="1"/>
          <p:nvPr/>
        </p:nvSpPr>
        <p:spPr>
          <a:xfrm>
            <a:off x="6314548" y="3684674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90522-F44E-45D8-AFAA-912FA6479E88}"/>
              </a:ext>
            </a:extLst>
          </p:cNvPr>
          <p:cNvSpPr txBox="1"/>
          <p:nvPr/>
        </p:nvSpPr>
        <p:spPr>
          <a:xfrm>
            <a:off x="6150652" y="4012724"/>
            <a:ext cx="2286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7D46F-D582-4344-AAE2-856E4DA21953}"/>
              </a:ext>
            </a:extLst>
          </p:cNvPr>
          <p:cNvSpPr txBox="1"/>
          <p:nvPr/>
        </p:nvSpPr>
        <p:spPr>
          <a:xfrm>
            <a:off x="5928402" y="4866340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689CD-46FF-44FF-A16A-B1FB09FDC516}"/>
              </a:ext>
            </a:extLst>
          </p:cNvPr>
          <p:cNvSpPr txBox="1"/>
          <p:nvPr/>
        </p:nvSpPr>
        <p:spPr>
          <a:xfrm>
            <a:off x="5985552" y="4531848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774F4-0E46-4B2F-BCA8-038B12AA0F25}"/>
              </a:ext>
            </a:extLst>
          </p:cNvPr>
          <p:cNvSpPr txBox="1"/>
          <p:nvPr/>
        </p:nvSpPr>
        <p:spPr>
          <a:xfrm>
            <a:off x="5843444" y="5044564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DE8F0-A91F-46BB-903C-3088145FFF1D}"/>
              </a:ext>
            </a:extLst>
          </p:cNvPr>
          <p:cNvSpPr txBox="1"/>
          <p:nvPr/>
        </p:nvSpPr>
        <p:spPr>
          <a:xfrm>
            <a:off x="5230332" y="5136897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30DF0-8F74-4E21-9963-E878C67E8175}"/>
              </a:ext>
            </a:extLst>
          </p:cNvPr>
          <p:cNvSpPr txBox="1"/>
          <p:nvPr/>
        </p:nvSpPr>
        <p:spPr>
          <a:xfrm>
            <a:off x="4809476" y="5051006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7D746-5D8A-4448-AAE5-213A7AC67F54}"/>
              </a:ext>
            </a:extLst>
          </p:cNvPr>
          <p:cNvSpPr txBox="1"/>
          <p:nvPr/>
        </p:nvSpPr>
        <p:spPr>
          <a:xfrm>
            <a:off x="5175590" y="5289297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00D562-FD11-4F9E-AFBC-3C219CDB9794}"/>
              </a:ext>
            </a:extLst>
          </p:cNvPr>
          <p:cNvSpPr txBox="1"/>
          <p:nvPr/>
        </p:nvSpPr>
        <p:spPr>
          <a:xfrm>
            <a:off x="4669349" y="4952231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800D5-F558-4D84-9C27-69A1D79A34C4}"/>
              </a:ext>
            </a:extLst>
          </p:cNvPr>
          <p:cNvSpPr txBox="1"/>
          <p:nvPr/>
        </p:nvSpPr>
        <p:spPr>
          <a:xfrm>
            <a:off x="4541898" y="4952231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999B13-2903-44EE-BF6D-0DDA0A2F67B1}"/>
              </a:ext>
            </a:extLst>
          </p:cNvPr>
          <p:cNvSpPr txBox="1"/>
          <p:nvPr/>
        </p:nvSpPr>
        <p:spPr>
          <a:xfrm>
            <a:off x="4411230" y="4952231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ADC99B-5513-4924-96BF-15418BE0608A}"/>
              </a:ext>
            </a:extLst>
          </p:cNvPr>
          <p:cNvSpPr txBox="1"/>
          <p:nvPr/>
        </p:nvSpPr>
        <p:spPr>
          <a:xfrm>
            <a:off x="4279336" y="4952231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0751FD-048D-4ACA-BC2D-BBD2EAD64D86}"/>
              </a:ext>
            </a:extLst>
          </p:cNvPr>
          <p:cNvSpPr txBox="1"/>
          <p:nvPr/>
        </p:nvSpPr>
        <p:spPr>
          <a:xfrm>
            <a:off x="2779202" y="3833734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ABED84-1EAD-4013-888D-FF7A9BCAD9CC}"/>
              </a:ext>
            </a:extLst>
          </p:cNvPr>
          <p:cNvSpPr txBox="1"/>
          <p:nvPr/>
        </p:nvSpPr>
        <p:spPr>
          <a:xfrm>
            <a:off x="2628810" y="3741401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04D9-B0D5-41AD-937C-BB962C795D1A}"/>
              </a:ext>
            </a:extLst>
          </p:cNvPr>
          <p:cNvSpPr txBox="1"/>
          <p:nvPr/>
        </p:nvSpPr>
        <p:spPr>
          <a:xfrm>
            <a:off x="1751406" y="3556735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5F8E82-2F84-4467-81E7-9678425E7321}"/>
              </a:ext>
            </a:extLst>
          </p:cNvPr>
          <p:cNvSpPr txBox="1"/>
          <p:nvPr/>
        </p:nvSpPr>
        <p:spPr>
          <a:xfrm>
            <a:off x="1502852" y="3429828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F04A5A-E8E5-4521-995C-654807C339E6}"/>
              </a:ext>
            </a:extLst>
          </p:cNvPr>
          <p:cNvSpPr txBox="1"/>
          <p:nvPr/>
        </p:nvSpPr>
        <p:spPr>
          <a:xfrm>
            <a:off x="1817177" y="2459515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E1481F-13D7-4249-899A-78FDC2834F3F}"/>
              </a:ext>
            </a:extLst>
          </p:cNvPr>
          <p:cNvSpPr txBox="1"/>
          <p:nvPr/>
        </p:nvSpPr>
        <p:spPr>
          <a:xfrm>
            <a:off x="2080683" y="2388103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ECDB46-B902-403F-A75E-F5FEBCFA6BA9}"/>
              </a:ext>
            </a:extLst>
          </p:cNvPr>
          <p:cNvSpPr txBox="1"/>
          <p:nvPr/>
        </p:nvSpPr>
        <p:spPr>
          <a:xfrm>
            <a:off x="4321603" y="2491889"/>
            <a:ext cx="1143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200" b="1" dirty="0"/>
              <a:t>1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B4AEAFC0-FC10-414C-8C78-3AC292198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5" t="20193" r="30370" b="27801"/>
          <a:stretch/>
        </p:blipFill>
        <p:spPr>
          <a:xfrm>
            <a:off x="8266492" y="5038730"/>
            <a:ext cx="450968" cy="6858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ACF8F0F-E85E-496F-8405-60F1FAB0CA82}"/>
              </a:ext>
            </a:extLst>
          </p:cNvPr>
          <p:cNvSpPr/>
          <p:nvPr/>
        </p:nvSpPr>
        <p:spPr>
          <a:xfrm>
            <a:off x="8324764" y="-27747"/>
            <a:ext cx="647699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908ECA-FC19-4764-BDD7-5BE8094DA508}"/>
              </a:ext>
            </a:extLst>
          </p:cNvPr>
          <p:cNvSpPr/>
          <p:nvPr/>
        </p:nvSpPr>
        <p:spPr>
          <a:xfrm>
            <a:off x="4258759" y="275499"/>
            <a:ext cx="403188" cy="20955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02740-3C58-4B14-A55B-EBBE9BEFD614}"/>
              </a:ext>
            </a:extLst>
          </p:cNvPr>
          <p:cNvSpPr txBox="1"/>
          <p:nvPr/>
        </p:nvSpPr>
        <p:spPr>
          <a:xfrm>
            <a:off x="4612293" y="226385"/>
            <a:ext cx="181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lakša oštećenja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6752B6-4CB4-47D7-9F96-9F7A09097917}"/>
              </a:ext>
            </a:extLst>
          </p:cNvPr>
          <p:cNvSpPr/>
          <p:nvPr/>
        </p:nvSpPr>
        <p:spPr>
          <a:xfrm>
            <a:off x="4260481" y="594713"/>
            <a:ext cx="403188" cy="20955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87138E-8214-4AA5-AAA0-10C01AB379FA}"/>
              </a:ext>
            </a:extLst>
          </p:cNvPr>
          <p:cNvSpPr txBox="1"/>
          <p:nvPr/>
        </p:nvSpPr>
        <p:spPr>
          <a:xfrm>
            <a:off x="4595154" y="554408"/>
            <a:ext cx="237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oštećenja konstrukcije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19B0D8-7BEF-4926-891B-A9014DCBD822}"/>
              </a:ext>
            </a:extLst>
          </p:cNvPr>
          <p:cNvSpPr/>
          <p:nvPr/>
        </p:nvSpPr>
        <p:spPr>
          <a:xfrm>
            <a:off x="4253007" y="958159"/>
            <a:ext cx="403188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6C0FC4-C89A-4822-BE48-77059CBCCBC4}"/>
              </a:ext>
            </a:extLst>
          </p:cNvPr>
          <p:cNvSpPr txBox="1"/>
          <p:nvPr/>
        </p:nvSpPr>
        <p:spPr>
          <a:xfrm>
            <a:off x="4632263" y="929009"/>
            <a:ext cx="2697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teže oštećenje konstrukcije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8A99B1-F0F4-452C-949F-F54239F7C65B}"/>
              </a:ext>
            </a:extLst>
          </p:cNvPr>
          <p:cNvCxnSpPr/>
          <p:nvPr/>
        </p:nvCxnSpPr>
        <p:spPr>
          <a:xfrm>
            <a:off x="6804248" y="383143"/>
            <a:ext cx="905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80C4E7E-3DCE-45DA-A59F-4033D77194EC}"/>
              </a:ext>
            </a:extLst>
          </p:cNvPr>
          <p:cNvSpPr txBox="1"/>
          <p:nvPr/>
        </p:nvSpPr>
        <p:spPr>
          <a:xfrm>
            <a:off x="6701066" y="405825"/>
            <a:ext cx="276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izolinije</a:t>
            </a:r>
            <a:r>
              <a:rPr lang="hr-HR" sz="1400" dirty="0"/>
              <a:t> debljine nasipa (u 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C130AF-69DE-43DC-94C3-8F20F5D0A6EB}"/>
              </a:ext>
            </a:extLst>
          </p:cNvPr>
          <p:cNvSpPr txBox="1"/>
          <p:nvPr/>
        </p:nvSpPr>
        <p:spPr>
          <a:xfrm rot="977021">
            <a:off x="3255201" y="2870119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STRADUN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C73230-F5FB-4AF6-A6F6-289391444760}"/>
              </a:ext>
            </a:extLst>
          </p:cNvPr>
          <p:cNvSpPr txBox="1"/>
          <p:nvPr/>
        </p:nvSpPr>
        <p:spPr>
          <a:xfrm>
            <a:off x="-35386" y="6484054"/>
            <a:ext cx="495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modificirano prema podacima sa www.zod.hr </a:t>
            </a:r>
          </a:p>
        </p:txBody>
      </p:sp>
    </p:spTree>
    <p:extLst>
      <p:ext uri="{BB962C8B-B14F-4D97-AF65-F5344CB8AC3E}">
        <p14:creationId xmlns:p14="http://schemas.microsoft.com/office/powerpoint/2010/main" val="19238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/>
      <p:bldP spid="34" grpId="0" animBg="1"/>
      <p:bldP spid="35" grpId="0"/>
      <p:bldP spid="36" grpId="0" animBg="1"/>
      <p:bldP spid="37" grpId="0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64B60B-924A-49FE-BAFF-940337F1CDCD}"/>
              </a:ext>
            </a:extLst>
          </p:cNvPr>
          <p:cNvSpPr txBox="1"/>
          <p:nvPr/>
        </p:nvSpPr>
        <p:spPr>
          <a:xfrm>
            <a:off x="0" y="1412776"/>
            <a:ext cx="9036496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Projekt </a:t>
            </a:r>
            <a:r>
              <a:rPr lang="hr-HR" sz="2000" dirty="0" err="1"/>
              <a:t>geozoniranja</a:t>
            </a:r>
            <a:r>
              <a:rPr lang="hr-HR" sz="2000" dirty="0"/>
              <a:t> grada Zagreba po suvremenim principima započet je još 2005. godine izradom I. faze detaljne </a:t>
            </a:r>
            <a:r>
              <a:rPr lang="hr-HR" sz="2000" dirty="0" err="1"/>
              <a:t>inženjerskogeološke</a:t>
            </a:r>
            <a:r>
              <a:rPr lang="hr-HR" sz="2000" dirty="0"/>
              <a:t> karte (DIGK) </a:t>
            </a:r>
            <a:r>
              <a:rPr lang="hr-HR" sz="2000" b="1" dirty="0" err="1"/>
              <a:t>podsljemenske</a:t>
            </a:r>
            <a:r>
              <a:rPr lang="hr-HR" sz="2000" b="1" dirty="0"/>
              <a:t> urbanizirane zone,</a:t>
            </a:r>
            <a:r>
              <a:rPr lang="hr-HR" sz="2000" dirty="0"/>
              <a:t> dok je II. faza DIGK završena 2019. godine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95517-2856-4C18-8A8B-2F6D481E951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736" y="3564646"/>
            <a:ext cx="4126886" cy="2534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97DB4-31FB-4829-9378-2CE697D225E7}"/>
              </a:ext>
            </a:extLst>
          </p:cNvPr>
          <p:cNvSpPr txBox="1"/>
          <p:nvPr/>
        </p:nvSpPr>
        <p:spPr>
          <a:xfrm>
            <a:off x="19653" y="3293353"/>
            <a:ext cx="460809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U sklopu navedenog kartiranja tog dijela grada, u mjerilu 1:5000, posebno su izdvojena klizišta i nestabilne padine, a prikazane su i preliminarne zone tipova tla (A-D) prema aktualnoj normi </a:t>
            </a:r>
            <a:r>
              <a:rPr lang="hr-HR" sz="2000" dirty="0" err="1"/>
              <a:t>Eurokod</a:t>
            </a:r>
            <a:r>
              <a:rPr lang="hr-HR" sz="2000" dirty="0"/>
              <a:t> 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C4D75-C7B5-452F-9BD0-77F762DD3394}"/>
              </a:ext>
            </a:extLst>
          </p:cNvPr>
          <p:cNvSpPr txBox="1"/>
          <p:nvPr/>
        </p:nvSpPr>
        <p:spPr>
          <a:xfrm>
            <a:off x="323528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potpuna seizmička </a:t>
            </a:r>
            <a:r>
              <a:rPr lang="hr-HR" i="1" dirty="0" err="1"/>
              <a:t>mikrozonacija</a:t>
            </a:r>
            <a:r>
              <a:rPr lang="hr-HR" i="1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30F8A-7E2B-4CC3-A770-691014D51E4D}"/>
              </a:ext>
            </a:extLst>
          </p:cNvPr>
          <p:cNvSpPr txBox="1"/>
          <p:nvPr/>
        </p:nvSpPr>
        <p:spPr>
          <a:xfrm>
            <a:off x="3995936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revizija – nova generacija EC8?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73230-F5FB-4AF6-A6F6-289391444760}"/>
              </a:ext>
            </a:extLst>
          </p:cNvPr>
          <p:cNvSpPr txBox="1"/>
          <p:nvPr/>
        </p:nvSpPr>
        <p:spPr>
          <a:xfrm>
            <a:off x="7164288" y="3195314"/>
            <a:ext cx="495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Miklin</a:t>
            </a:r>
            <a:r>
              <a:rPr lang="hr-HR" i="1" dirty="0"/>
              <a:t> i dr. (2007)</a:t>
            </a:r>
          </a:p>
        </p:txBody>
      </p:sp>
    </p:spTree>
    <p:extLst>
      <p:ext uri="{BB962C8B-B14F-4D97-AF65-F5344CB8AC3E}">
        <p14:creationId xmlns:p14="http://schemas.microsoft.com/office/powerpoint/2010/main" val="42195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C:\Users\Tom\Documents\DOCUMENTS\OLD\My Documents - old\CLANCI\GRADJEVINAR\POTRES - ZG\ZG-potres_crkve.tif">
            <a:extLst>
              <a:ext uri="{FF2B5EF4-FFF2-40B4-BE49-F238E27FC236}">
                <a16:creationId xmlns:a16="http://schemas.microsoft.com/office/drawing/2014/main" id="{BF29E13F-1A98-4160-90A0-13AE42C4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2334"/>
            <a:ext cx="6187033" cy="540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2B2946-A737-4DD4-BE79-AE2843FC6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8" y="1262334"/>
            <a:ext cx="2934798" cy="1955309"/>
          </a:xfrm>
          <a:prstGeom prst="rect">
            <a:avLst/>
          </a:prstGeom>
        </p:spPr>
      </p:pic>
      <p:pic>
        <p:nvPicPr>
          <p:cNvPr id="4" name="Picture 3" descr="A store inside of a building&#10;&#10;Description automatically generated">
            <a:extLst>
              <a:ext uri="{FF2B5EF4-FFF2-40B4-BE49-F238E27FC236}">
                <a16:creationId xmlns:a16="http://schemas.microsoft.com/office/drawing/2014/main" id="{E18BCE0B-751E-48B9-8A47-3369929DE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3148850"/>
            <a:ext cx="2953054" cy="1848421"/>
          </a:xfrm>
          <a:prstGeom prst="rect">
            <a:avLst/>
          </a:prstGeom>
        </p:spPr>
      </p:pic>
      <p:pic>
        <p:nvPicPr>
          <p:cNvPr id="8" name="Picture 7" descr="A large tower in a city&#10;&#10;Description automatically generated">
            <a:extLst>
              <a:ext uri="{FF2B5EF4-FFF2-40B4-BE49-F238E27FC236}">
                <a16:creationId xmlns:a16="http://schemas.microsoft.com/office/drawing/2014/main" id="{22095055-642E-4BB8-BAB1-6E347CECA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" y="4979069"/>
            <a:ext cx="2960689" cy="18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88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C:\Users\Tom\Documents\DOCUMENTS\OLD\My Documents - old\CLANCI\GRADJEVINAR\POTRES - ZG\Granesina-crkva-klizista.tif">
            <a:extLst>
              <a:ext uri="{FF2B5EF4-FFF2-40B4-BE49-F238E27FC236}">
                <a16:creationId xmlns:a16="http://schemas.microsoft.com/office/drawing/2014/main" id="{A8FD33D9-CF8C-4414-9E99-D19B377F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59512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6" descr="C:\Users\Tom\Documents\DOCUMENTS\OLD\My Documents - old\CLANCI\GRADJEVINAR\POTRES - ZG\Remete-crkva-klizista.tif">
            <a:extLst>
              <a:ext uri="{FF2B5EF4-FFF2-40B4-BE49-F238E27FC236}">
                <a16:creationId xmlns:a16="http://schemas.microsoft.com/office/drawing/2014/main" id="{56B98393-34AD-41D4-9EDA-430CFF07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52" y="2204864"/>
            <a:ext cx="5868144" cy="45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D90EA-5655-492A-865B-F31AC76B4539}"/>
              </a:ext>
            </a:extLst>
          </p:cNvPr>
          <p:cNvSpPr txBox="1"/>
          <p:nvPr/>
        </p:nvSpPr>
        <p:spPr>
          <a:xfrm>
            <a:off x="179512" y="2060848"/>
            <a:ext cx="8568952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Za karakterizaciju i točnije identificiranje stanja u dubini tla na nestabilnim padinama ili aktivnim rasjedima potrebna su opsežnija </a:t>
            </a:r>
            <a:r>
              <a:rPr lang="hr-HR" sz="2000" dirty="0" err="1"/>
              <a:t>inženjerskogeološka</a:t>
            </a:r>
            <a:r>
              <a:rPr lang="hr-HR" sz="2000" dirty="0"/>
              <a:t>, geofizička i geotehnička istraživanja.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Ovi podaci, zajedno s podacima o </a:t>
            </a:r>
            <a:r>
              <a:rPr lang="hr-HR" sz="2000" dirty="0" err="1"/>
              <a:t>litologiji</a:t>
            </a:r>
            <a:r>
              <a:rPr lang="hr-HR" sz="2000" dirty="0"/>
              <a:t> te inženjersko-geološkim i hidrogeološkim karakteristikama, bi poslužili kao osnova za izradu karti seizmičkog </a:t>
            </a:r>
            <a:r>
              <a:rPr lang="hr-HR" sz="2000" dirty="0" err="1"/>
              <a:t>mikrozoniranja</a:t>
            </a:r>
            <a:r>
              <a:rPr lang="hr-HR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711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899592" y="587727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/>
            <a:r>
              <a:rPr lang="hr-HR" sz="3200" dirty="0"/>
              <a:t> </a:t>
            </a:r>
            <a:r>
              <a:rPr lang="hr-HR" sz="4800" dirty="0">
                <a:solidFill>
                  <a:schemeClr val="tx1"/>
                </a:solidFill>
              </a:rPr>
              <a:t>6</a:t>
            </a:r>
            <a:r>
              <a:rPr lang="hr-HR" sz="4800" dirty="0"/>
              <a:t> </a:t>
            </a:r>
            <a:r>
              <a:rPr lang="hr-HR" sz="3600" dirty="0"/>
              <a:t>Zaključci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825536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259608"/>
            <a:ext cx="8784976" cy="559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Amplifikacija tla, </a:t>
            </a:r>
            <a:r>
              <a:rPr lang="hr-HR" sz="2000" dirty="0" err="1"/>
              <a:t>likvefakcija</a:t>
            </a:r>
            <a:r>
              <a:rPr lang="hr-HR" sz="2000" dirty="0"/>
              <a:t> tla, klizanje tla te drugi vidovi nestabilnosti i prekoračenja graničnih stanja geotehničkih konstrukcija, zahtijevaju detaljniju karakterizaciju i ocjenu geotehničkih okolnosti na pojedinim lokacijama, i to kroz provedbu opsežnijih geotehničkih i geofizičkih istraživanja, kao i odgovarajućih </a:t>
            </a:r>
            <a:r>
              <a:rPr lang="hr-HR" sz="2000" dirty="0" err="1"/>
              <a:t>in</a:t>
            </a:r>
            <a:r>
              <a:rPr lang="hr-HR" sz="2000" dirty="0"/>
              <a:t>-situ i laboratorijskih pokusa.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Ova istraživanja će, zajedno s povećanjem baze  seizmičkih podataka, zasigurno povećati pouzdanost seizmičkih analiza, što je naročito od značaja uvažavajući trend povećanja projektnih seizmičkih ubrzanja.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000" dirty="0"/>
              <a:t>Nužnost sveobuhvatnog pristupa seizmičkom </a:t>
            </a:r>
            <a:r>
              <a:rPr lang="hr-HR" sz="2000" dirty="0" err="1"/>
              <a:t>mikrozoniranju</a:t>
            </a:r>
            <a:r>
              <a:rPr lang="hr-HR" sz="2000" dirty="0"/>
              <a:t>, koji uvažava čitav niz pokazatelja, od </a:t>
            </a:r>
            <a:r>
              <a:rPr lang="hr-HR" sz="2000" dirty="0" err="1"/>
              <a:t>litoloških</a:t>
            </a:r>
            <a:r>
              <a:rPr lang="hr-HR" sz="2000" dirty="0"/>
              <a:t>, inženjersko-geoloških i </a:t>
            </a:r>
            <a:r>
              <a:rPr lang="hr-HR" sz="2000" dirty="0" err="1"/>
              <a:t>hidrogeoloških</a:t>
            </a:r>
            <a:r>
              <a:rPr lang="hr-HR" sz="2000" dirty="0"/>
              <a:t> karakteristika te položaja aktivnih rasjeda, do identifikacije nestabilnih padina i zona izraženog </a:t>
            </a:r>
            <a:r>
              <a:rPr lang="hr-HR" sz="2000" dirty="0" err="1"/>
              <a:t>likvefakcijskog</a:t>
            </a:r>
            <a:r>
              <a:rPr lang="hr-HR" sz="2000" dirty="0"/>
              <a:t> potencija – ne samo za Zagreb nego za cijelu Hrvatsku!</a:t>
            </a:r>
          </a:p>
        </p:txBody>
      </p:sp>
    </p:spTree>
    <p:extLst>
      <p:ext uri="{BB962C8B-B14F-4D97-AF65-F5344CB8AC3E}">
        <p14:creationId xmlns:p14="http://schemas.microsoft.com/office/powerpoint/2010/main" val="23978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4C9A2C-50CB-45D1-B1C9-627E453FA00C}"/>
              </a:ext>
            </a:extLst>
          </p:cNvPr>
          <p:cNvSpPr txBox="1"/>
          <p:nvPr/>
        </p:nvSpPr>
        <p:spPr>
          <a:xfrm>
            <a:off x="251520" y="1631072"/>
            <a:ext cx="8640960" cy="359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Geotehničko potresno inženjerstvo se bavi određivanjem sljedećeg:</a:t>
            </a:r>
          </a:p>
          <a:p>
            <a:pPr marL="355600" indent="-355600" algn="just">
              <a:lnSpc>
                <a:spcPct val="150000"/>
              </a:lnSpc>
              <a:spcBef>
                <a:spcPts val="900"/>
              </a:spcBef>
            </a:pP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a)	</a:t>
            </a:r>
            <a:r>
              <a:rPr lang="hr-HR" b="1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profil temeljnog tla </a:t>
            </a:r>
            <a:r>
              <a:rPr lang="hr-HR" kern="0" spc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odziv lokalnog tla pri širenju seizmičkih valova od osnovne stijene do površine terena (amplifikacija i modifikacija spektra odziva)</a:t>
            </a:r>
          </a:p>
          <a:p>
            <a:pPr marL="355600" lvl="0" indent="-355600" algn="just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</a:pP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	</a:t>
            </a:r>
            <a:r>
              <a:rPr lang="hr-HR" b="1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pojava </a:t>
            </a:r>
            <a:r>
              <a:rPr lang="hr-HR" b="1" kern="0" spc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nestabilnosti </a:t>
            </a:r>
            <a:r>
              <a:rPr lang="hr-HR" b="1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lokacije: </a:t>
            </a: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pojava aktivnih rasjeda, </a:t>
            </a:r>
            <a:r>
              <a:rPr lang="hr-HR" kern="0" spc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likvefacija</a:t>
            </a:r>
            <a:r>
              <a:rPr lang="hr-HR" kern="0" spc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nestabilne padine, </a:t>
            </a:r>
            <a:r>
              <a:rPr lang="hr-HR" kern="0" spc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urušne</a:t>
            </a: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vrtače</a:t>
            </a:r>
          </a:p>
          <a:p>
            <a:pPr marL="355600" indent="-355600" algn="just">
              <a:lnSpc>
                <a:spcPct val="150000"/>
              </a:lnSpc>
            </a:pPr>
            <a:r>
              <a:rPr lang="hr-HR" kern="0" spc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	</a:t>
            </a:r>
            <a:r>
              <a:rPr lang="hr-HR" b="1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povećanje pritisaka </a:t>
            </a:r>
            <a:r>
              <a:rPr lang="hr-HR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temeljne, potporne, nasute i ukopane konstrukcije </a:t>
            </a:r>
            <a:r>
              <a:rPr lang="hr-HR" b="1" kern="0" spc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zbog djelovanja potresa</a:t>
            </a:r>
            <a:endParaRPr lang="hr-HR" b="1" kern="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11C6A-6D97-403B-B617-E8E46EF0D366}"/>
              </a:ext>
            </a:extLst>
          </p:cNvPr>
          <p:cNvSpPr txBox="1"/>
          <p:nvPr/>
        </p:nvSpPr>
        <p:spPr>
          <a:xfrm>
            <a:off x="467544" y="5733256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Zagrebački potres, ožujak 2020 – geotehnika?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AD250-C82E-4D8E-A368-3454634DCA00}"/>
              </a:ext>
            </a:extLst>
          </p:cNvPr>
          <p:cNvSpPr txBox="1"/>
          <p:nvPr/>
        </p:nvSpPr>
        <p:spPr>
          <a:xfrm>
            <a:off x="467544" y="6155278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Petrinjski potres, prosinac 2020 – geotehnika?</a:t>
            </a:r>
          </a:p>
        </p:txBody>
      </p:sp>
    </p:spTree>
    <p:extLst>
      <p:ext uri="{BB962C8B-B14F-4D97-AF65-F5344CB8AC3E}">
        <p14:creationId xmlns:p14="http://schemas.microsoft.com/office/powerpoint/2010/main" val="23315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>
          <a:xfrm>
            <a:off x="176719" y="1916832"/>
            <a:ext cx="9144000" cy="18716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hr-HR" sz="4400" b="1" kern="0" dirty="0">
                <a:solidFill>
                  <a:srgbClr val="007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PAŽNJI</a:t>
            </a:r>
          </a:p>
          <a:p>
            <a:pPr algn="ctr" eaLnBrk="1" hangingPunct="1">
              <a:defRPr/>
            </a:pPr>
            <a:endParaRPr lang="en-GB" altLang="sr-Latn-RS" sz="7200" b="1" kern="0" dirty="0">
              <a:solidFill>
                <a:srgbClr val="007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719" y="3404992"/>
            <a:ext cx="6777037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r-HR" sz="1600" dirty="0">
                <a:solidFill>
                  <a:srgbClr val="FFFFFF">
                    <a:lumMod val="50000"/>
                  </a:srgbClr>
                </a:solidFill>
              </a:rPr>
              <a:t>prof. dr.sc. Meho Saša Kovačević</a:t>
            </a:r>
          </a:p>
          <a:p>
            <a:pPr>
              <a:defRPr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Zavod za geotehniku, Građevinski fakultet Sveučilišta u Zagrebu</a:t>
            </a:r>
          </a:p>
          <a:p>
            <a:pPr>
              <a:defRPr/>
            </a:pPr>
            <a:r>
              <a:rPr lang="hr-HR" sz="1600" dirty="0">
                <a:solidFill>
                  <a:srgbClr val="007000"/>
                </a:solidFill>
              </a:rPr>
              <a:t>msk@grad.hr</a:t>
            </a:r>
          </a:p>
          <a:p>
            <a:pPr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r-HR" sz="1600" dirty="0" err="1">
                <a:solidFill>
                  <a:schemeClr val="bg1">
                    <a:lumMod val="50000"/>
                  </a:schemeClr>
                </a:solidFill>
              </a:rPr>
              <a:t>izv.prof.dr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hr-HR" sz="1600" dirty="0" err="1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. Mario Bačić</a:t>
            </a:r>
          </a:p>
          <a:p>
            <a:pPr>
              <a:defRPr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Zavod za geotehniku, Građevinski fakultet Sveučilišta u Zagrebu</a:t>
            </a:r>
          </a:p>
          <a:p>
            <a:pPr>
              <a:defRPr/>
            </a:pPr>
            <a:r>
              <a:rPr lang="hr-HR" sz="1600" dirty="0">
                <a:solidFill>
                  <a:srgbClr val="007000"/>
                </a:solidFill>
              </a:rPr>
              <a:t>mbacic@grad.hr</a:t>
            </a:r>
          </a:p>
          <a:p>
            <a:pPr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r-HR" sz="1600" dirty="0" err="1">
                <a:solidFill>
                  <a:schemeClr val="bg1">
                    <a:lumMod val="50000"/>
                  </a:schemeClr>
                </a:solidFill>
              </a:rPr>
              <a:t>izv.prof.dr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. sc. Lovorka Librić</a:t>
            </a:r>
          </a:p>
          <a:p>
            <a:pPr>
              <a:defRPr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Zavod za geotehniku, Građevinski fakultet Sveučilišta u Zagrebu</a:t>
            </a:r>
          </a:p>
          <a:p>
            <a:pPr>
              <a:defRPr/>
            </a:pPr>
            <a:r>
              <a:rPr lang="hr-HR" sz="1600" dirty="0">
                <a:solidFill>
                  <a:srgbClr val="007000"/>
                </a:solidFill>
              </a:rPr>
              <a:t>llibric@grad.hr</a:t>
            </a:r>
          </a:p>
          <a:p>
            <a:pPr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4E905-38BF-4C82-9966-2F507DBE3298}"/>
              </a:ext>
            </a:extLst>
          </p:cNvPr>
          <p:cNvSpPr txBox="1"/>
          <p:nvPr/>
        </p:nvSpPr>
        <p:spPr>
          <a:xfrm>
            <a:off x="205219" y="2165600"/>
            <a:ext cx="8605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Bačić, M., Ivšić, T., Kovačević, M. S. (2020). Geotehnika kao nezaobilazan segment potresnog inženjerstva, GRAĐEVINAR, 72 (10), 923-936,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https://doi.org/10.14256/JCE.2968.2020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- listopad 2020.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1C766-9BC8-4A3B-8D21-446179CA0D5A}"/>
              </a:ext>
            </a:extLst>
          </p:cNvPr>
          <p:cNvSpPr txBox="1"/>
          <p:nvPr/>
        </p:nvSpPr>
        <p:spPr>
          <a:xfrm>
            <a:off x="205219" y="3150394"/>
            <a:ext cx="8531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HCPI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Savjetovanje 3: Znanjem za Zagreb;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Mario Bačić, Tomislav Ivšić, Meho Saša Kovačević: Važnost geotehnike kao sastavnog dijela potresnog inženjerstva -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listopad 2020.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42634-65CD-452F-A13D-970C208AA163}"/>
              </a:ext>
            </a:extLst>
          </p:cNvPr>
          <p:cNvSpPr txBox="1"/>
          <p:nvPr/>
        </p:nvSpPr>
        <p:spPr>
          <a:xfrm>
            <a:off x="179512" y="4299383"/>
            <a:ext cx="8531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fokus na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NUŽNOSTI SVEOBUHVATNE SEIZMIČKE MIKROZONACIJE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Zagrebački potres - bez dinamičkih i globalnih nestabilnosti:</a:t>
            </a:r>
          </a:p>
          <a:p>
            <a:pPr marL="536575" indent="-273050" algn="just">
              <a:buFont typeface="Courier New" panose="02070309020205020404" pitchFamily="49" charset="0"/>
              <a:buChar char="o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bez većih aktiviranja klizišta, </a:t>
            </a:r>
          </a:p>
          <a:p>
            <a:pPr marL="536575" indent="-273050" algn="just">
              <a:buFont typeface="Courier New" panose="02070309020205020404" pitchFamily="49" charset="0"/>
              <a:buChar char="o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bez pojave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likvefakcije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36575" indent="-273050" algn="just">
              <a:buFont typeface="Courier New" panose="02070309020205020404" pitchFamily="49" charset="0"/>
              <a:buChar char="o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bez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urušnih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vrtača (ne postoje preduvjeti)…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FDF40-D3EC-4D1C-8FD3-38FA72A583F5}"/>
              </a:ext>
            </a:extLst>
          </p:cNvPr>
          <p:cNvSpPr txBox="1"/>
          <p:nvPr/>
        </p:nvSpPr>
        <p:spPr>
          <a:xfrm>
            <a:off x="279053" y="5978104"/>
            <a:ext cx="853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A ONDA...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FACF16-D1F2-4F35-B705-F8EE70669137}"/>
              </a:ext>
            </a:extLst>
          </p:cNvPr>
          <p:cNvSpPr txBox="1"/>
          <p:nvPr/>
        </p:nvSpPr>
        <p:spPr>
          <a:xfrm>
            <a:off x="179512" y="1447354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sz="20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ZAGREBAČKI POTRES, ožujak 2020. </a:t>
            </a:r>
            <a:endParaRPr lang="hr-HR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EF6A8-6580-4229-BB34-BBFB89B6E6A0}"/>
              </a:ext>
            </a:extLst>
          </p:cNvPr>
          <p:cNvSpPr txBox="1"/>
          <p:nvPr/>
        </p:nvSpPr>
        <p:spPr>
          <a:xfrm>
            <a:off x="1479406" y="5855176"/>
            <a:ext cx="4661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29.12.2020.</a:t>
            </a:r>
            <a:endParaRPr lang="hr-H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Image result for rupe mecencani">
            <a:extLst>
              <a:ext uri="{FF2B5EF4-FFF2-40B4-BE49-F238E27FC236}">
                <a16:creationId xmlns:a16="http://schemas.microsoft.com/office/drawing/2014/main" id="{A812931B-6918-4840-B90E-3D9895D9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0"/>
            <a:ext cx="436721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D132BA03-256A-49CE-9A74-091E97DF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33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Content Placeholder 4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C5BEA2C3-8119-4CD4-8C44-E91C325B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/>
          <a:stretch>
            <a:fillRect/>
          </a:stretch>
        </p:blipFill>
        <p:spPr bwMode="auto">
          <a:xfrm>
            <a:off x="-107950" y="3197225"/>
            <a:ext cx="49657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2B5E5D90-B4A1-4F73-A15E-A6ED1DF1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13100"/>
            <a:ext cx="43561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>
            <a:extLst>
              <a:ext uri="{FF2B5EF4-FFF2-40B4-BE49-F238E27FC236}">
                <a16:creationId xmlns:a16="http://schemas.microsoft.com/office/drawing/2014/main" id="{EEEB7EB8-EABE-4A6E-BB8B-FB01BC46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3395663"/>
            <a:ext cx="1871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GB" altLang="sr-Latn-RS" b="1">
                <a:solidFill>
                  <a:schemeClr val="bg1"/>
                </a:solidFill>
              </a:rPr>
              <a:t>IV</a:t>
            </a:r>
            <a:r>
              <a:rPr lang="hr-HR" altLang="sr-Latn-RS" b="1">
                <a:solidFill>
                  <a:schemeClr val="bg1"/>
                </a:solidFill>
              </a:rPr>
              <a:t> - klizišta</a:t>
            </a:r>
          </a:p>
        </p:txBody>
      </p:sp>
      <p:sp>
        <p:nvSpPr>
          <p:cNvPr id="10247" name="TextBox 6">
            <a:extLst>
              <a:ext uri="{FF2B5EF4-FFF2-40B4-BE49-F238E27FC236}">
                <a16:creationId xmlns:a16="http://schemas.microsoft.com/office/drawing/2014/main" id="{0390C0E4-3663-4BF2-BE49-06150C4B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158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GB" altLang="sr-Latn-RS" b="1">
                <a:solidFill>
                  <a:schemeClr val="bg1"/>
                </a:solidFill>
              </a:rPr>
              <a:t>II</a:t>
            </a:r>
            <a:r>
              <a:rPr lang="hr-HR" altLang="sr-Latn-RS" b="1">
                <a:solidFill>
                  <a:schemeClr val="bg1"/>
                </a:solidFill>
              </a:rPr>
              <a:t> - vrtače</a:t>
            </a:r>
          </a:p>
        </p:txBody>
      </p:sp>
      <p:sp>
        <p:nvSpPr>
          <p:cNvPr id="10248" name="TextBox 7">
            <a:extLst>
              <a:ext uri="{FF2B5EF4-FFF2-40B4-BE49-F238E27FC236}">
                <a16:creationId xmlns:a16="http://schemas.microsoft.com/office/drawing/2014/main" id="{F76553E3-225D-4E2C-B069-E9BFB4C30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6376988"/>
            <a:ext cx="2463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hr-HR" altLang="sr-Latn-RS" b="1">
                <a:solidFill>
                  <a:schemeClr val="bg1"/>
                </a:solidFill>
              </a:rPr>
              <a:t>I</a:t>
            </a:r>
            <a:r>
              <a:rPr lang="en-GB" altLang="sr-Latn-RS" b="1">
                <a:solidFill>
                  <a:schemeClr val="bg1"/>
                </a:solidFill>
              </a:rPr>
              <a:t>II</a:t>
            </a:r>
            <a:r>
              <a:rPr lang="hr-HR" altLang="sr-Latn-RS" b="1">
                <a:solidFill>
                  <a:schemeClr val="bg1"/>
                </a:solidFill>
              </a:rPr>
              <a:t> – slom nasipa</a:t>
            </a:r>
          </a:p>
        </p:txBody>
      </p:sp>
      <p:sp>
        <p:nvSpPr>
          <p:cNvPr id="10249" name="TextBox 8">
            <a:extLst>
              <a:ext uri="{FF2B5EF4-FFF2-40B4-BE49-F238E27FC236}">
                <a16:creationId xmlns:a16="http://schemas.microsoft.com/office/drawing/2014/main" id="{97A2DCD1-E206-47E9-9834-8F907DF0E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2827338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hr-HR" altLang="sr-Latn-RS" b="1">
                <a:solidFill>
                  <a:schemeClr val="bg1"/>
                </a:solidFill>
              </a:rPr>
              <a:t>I – likvefakcija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7CBCA-73B3-4649-92A2-8E34C4CEC695}"/>
              </a:ext>
            </a:extLst>
          </p:cNvPr>
          <p:cNvSpPr txBox="1"/>
          <p:nvPr/>
        </p:nvSpPr>
        <p:spPr>
          <a:xfrm>
            <a:off x="465262" y="6426200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PETRINJSKI POTRES, </a:t>
            </a:r>
            <a:r>
              <a:rPr lang="hr-HR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prosinac</a:t>
            </a:r>
            <a:r>
              <a:rPr lang="hr-HR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2020. </a:t>
            </a:r>
            <a:endParaRPr lang="hr-HR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DF928-0A9E-4954-8C51-E3FAA6877EDD}"/>
              </a:ext>
            </a:extLst>
          </p:cNvPr>
          <p:cNvSpPr txBox="1"/>
          <p:nvPr/>
        </p:nvSpPr>
        <p:spPr>
          <a:xfrm>
            <a:off x="-2268760" y="4869160"/>
            <a:ext cx="11196736" cy="19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r-HR"/>
            </a:defPPr>
            <a:lvl1pPr>
              <a:defRPr sz="2800" b="1">
                <a:solidFill>
                  <a:srgbClr val="007000"/>
                </a:solidFill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4800" dirty="0">
                <a:solidFill>
                  <a:schemeClr val="tx1"/>
                </a:solidFill>
              </a:rPr>
              <a:t>2</a:t>
            </a:r>
            <a:r>
              <a:rPr lang="hr-HR" sz="3200" dirty="0"/>
              <a:t> </a:t>
            </a:r>
            <a:r>
              <a:rPr lang="hr-HR" sz="3600" dirty="0"/>
              <a:t>Amplifikacija seizmičkog odziva </a:t>
            </a:r>
          </a:p>
          <a:p>
            <a:pPr algn="r">
              <a:lnSpc>
                <a:spcPct val="150000"/>
              </a:lnSpc>
            </a:pPr>
            <a:r>
              <a:rPr lang="hr-HR" sz="3600" dirty="0"/>
              <a:t>kao posljedica lokalnih uvjeta u tlu</a:t>
            </a:r>
          </a:p>
        </p:txBody>
      </p:sp>
    </p:spTree>
    <p:extLst>
      <p:ext uri="{BB962C8B-B14F-4D97-AF65-F5344CB8AC3E}">
        <p14:creationId xmlns:p14="http://schemas.microsoft.com/office/powerpoint/2010/main" val="17687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>
            <a:extLst>
              <a:ext uri="{FF2B5EF4-FFF2-40B4-BE49-F238E27FC236}">
                <a16:creationId xmlns:a16="http://schemas.microsoft.com/office/drawing/2014/main" id="{86280F37-A835-4EF2-A5F7-0878F6F5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0" y="2204864"/>
            <a:ext cx="5872725" cy="387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1FFCB-7E00-46BE-8BC0-1B5847815176}"/>
              </a:ext>
            </a:extLst>
          </p:cNvPr>
          <p:cNvSpPr txBox="1"/>
          <p:nvPr/>
        </p:nvSpPr>
        <p:spPr>
          <a:xfrm>
            <a:off x="6054246" y="5169386"/>
            <a:ext cx="2887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lokalni inženjersko – geološki uvjeti u tlu</a:t>
            </a:r>
            <a:endParaRPr lang="hr-HR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81CFF3-9620-421A-B90B-18D5339F92BB}"/>
              </a:ext>
            </a:extLst>
          </p:cNvPr>
          <p:cNvCxnSpPr/>
          <p:nvPr/>
        </p:nvCxnSpPr>
        <p:spPr>
          <a:xfrm flipV="1">
            <a:off x="7524328" y="2996952"/>
            <a:ext cx="0" cy="194421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DF50D8-62BB-4910-B9AD-FD2444855079}"/>
              </a:ext>
            </a:extLst>
          </p:cNvPr>
          <p:cNvCxnSpPr/>
          <p:nvPr/>
        </p:nvCxnSpPr>
        <p:spPr>
          <a:xfrm flipH="1">
            <a:off x="5940152" y="2996952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79D73C3-ACCA-42AA-BD1F-08EBF2B9BB73}"/>
              </a:ext>
            </a:extLst>
          </p:cNvPr>
          <p:cNvSpPr txBox="1"/>
          <p:nvPr/>
        </p:nvSpPr>
        <p:spPr>
          <a:xfrm>
            <a:off x="323528" y="1352962"/>
            <a:ext cx="5328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promjena amplitude i spektralnog sastava</a:t>
            </a:r>
          </a:p>
          <a:p>
            <a:pPr algn="ctr"/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</a:rPr>
              <a:t>seizmičke pobude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480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10719</TotalTime>
  <Words>2114</Words>
  <Application>Microsoft Office PowerPoint</Application>
  <PresentationFormat>Prikaz na zaslonu (4:3)</PresentationFormat>
  <Paragraphs>433</Paragraphs>
  <Slides>50</Slides>
  <Notes>30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50</vt:i4>
      </vt:variant>
    </vt:vector>
  </HeadingPairs>
  <TitlesOfParts>
    <vt:vector size="61" baseType="lpstr">
      <vt:lpstr>Adobe Garamond Pro</vt:lpstr>
      <vt:lpstr>Arial</vt:lpstr>
      <vt:lpstr>Calibri</vt:lpstr>
      <vt:lpstr>Courier New</vt:lpstr>
      <vt:lpstr>GreekC</vt:lpstr>
      <vt:lpstr>Palatino Linotype</vt:lpstr>
      <vt:lpstr>Times New Roman</vt:lpstr>
      <vt:lpstr>Verdana</vt:lpstr>
      <vt:lpstr>Default Design</vt:lpstr>
      <vt:lpstr>Custom Design</vt:lpstr>
      <vt:lpstr>1_Default Design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</dc:title>
  <dc:creator>Mario Bacic</dc:creator>
  <cp:lastModifiedBy>Mario Bačić</cp:lastModifiedBy>
  <cp:revision>861</cp:revision>
  <cp:lastPrinted>2020-10-20T11:46:11Z</cp:lastPrinted>
  <dcterms:created xsi:type="dcterms:W3CDTF">2007-04-30T07:19:09Z</dcterms:created>
  <dcterms:modified xsi:type="dcterms:W3CDTF">2022-03-24T07:04:41Z</dcterms:modified>
</cp:coreProperties>
</file>